
<file path=[Content_Types].xml><?xml version="1.0" encoding="utf-8"?>
<Types xmlns="http://schemas.openxmlformats.org/package/2006/content-types">
  <Override PartName="/ppt/slides/slide45.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slides/slide38.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Override PartName="/ppt/slides/slide30.xml" ContentType="application/vnd.openxmlformats-officedocument.presentationml.slide+xml"/>
  <Override PartName="/ppt/slides/slide46.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42.xml" ContentType="application/vnd.openxmlformats-officedocument.presentationml.slide+xml"/>
  <Override PartName="/ppt/slides/slide50.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39.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44.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slides/slide49.xml" ContentType="application/vnd.openxmlformats-officedocument.presentationml.slide+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2"/>
  </p:notesMasterIdLst>
  <p:sldIdLst>
    <p:sldId id="256" r:id="rId2"/>
    <p:sldId id="310" r:id="rId3"/>
    <p:sldId id="311" r:id="rId4"/>
    <p:sldId id="312" r:id="rId5"/>
    <p:sldId id="313" r:id="rId6"/>
    <p:sldId id="314" r:id="rId7"/>
    <p:sldId id="257" r:id="rId8"/>
    <p:sldId id="258" r:id="rId9"/>
    <p:sldId id="259" r:id="rId10"/>
    <p:sldId id="260" r:id="rId11"/>
    <p:sldId id="261" r:id="rId12"/>
    <p:sldId id="262" r:id="rId13"/>
    <p:sldId id="263" r:id="rId14"/>
    <p:sldId id="264"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15" r:id="rId44"/>
    <p:sldId id="316" r:id="rId45"/>
    <p:sldId id="301" r:id="rId46"/>
    <p:sldId id="302" r:id="rId47"/>
    <p:sldId id="303" r:id="rId48"/>
    <p:sldId id="306" r:id="rId49"/>
    <p:sldId id="307" r:id="rId50"/>
    <p:sldId id="309"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4" d="100"/>
          <a:sy n="94" d="100"/>
        </p:scale>
        <p:origin x="-76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1B1805-1D1E-9148-BEBA-BC982DC6D1FF}" type="datetimeFigureOut">
              <a:rPr lang="en-US" smtClean="0"/>
              <a:pPr/>
              <a:t>2/24/15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F456DE-7E16-764B-A19F-02BD4EB51C4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baseline="30000" smtClean="0"/>
              <a:t>Figure 3 | Mechanisms of toxicity in Huntington disease. Wild-type huntingtin is important for normal cellular development and has been proposed to be involved in transcriptional regulation of brain-derived neurotrophic factor (BDNF) (A), prevention of procaspase 9 cleavage (B), and transport (C) and release (D) of vesicles. Mutant huntingtin is cleaved by proteases and might disrupt cellular processes by various mechanisms: sequestration of normal cellular proteins that include wild-type huntingtin (E), mitochondrial dysfunction and oxidative stress (F), altered neurotransmitter release and receptor function (G), activation of caspases that initiate the apoptotic cascade (H), and interactions with nuclear factors that result in transcriptional dysregulation (I). Many of these mechanisms have become targets for therapeutic intervention. CREBBP, CREB-binding protein.</a:t>
            </a:r>
            <a:endParaRPr lang="en-US" b="1" smtClean="0"/>
          </a:p>
          <a:p>
            <a:pPr eaLnBrk="1" hangingPunct="1">
              <a:spcBef>
                <a:spcPct val="0"/>
              </a:spcBef>
            </a:pPr>
            <a:endParaRPr lang="en-US" smtClean="0"/>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6F47C45-7B57-D54D-B055-063A97A57601}" type="slidenum">
              <a:rPr lang="en-US" smtClean="0"/>
              <a:pPr/>
              <a:t>14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99CF5F-65A4-954A-9CFB-B209DDE1C335}" type="datetimeFigureOut">
              <a:rPr lang="en-US" smtClean="0"/>
              <a:pPr/>
              <a:t>2/24/15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9CF5F-65A4-954A-9CFB-B209DDE1C335}" type="datetimeFigureOut">
              <a:rPr lang="en-US" smtClean="0"/>
              <a:pPr/>
              <a:t>2/24/15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9CF5F-65A4-954A-9CFB-B209DDE1C335}" type="datetimeFigureOut">
              <a:rPr lang="en-US" smtClean="0"/>
              <a:pPr/>
              <a:t>2/24/15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99CF5F-65A4-954A-9CFB-B209DDE1C335}" type="datetimeFigureOut">
              <a:rPr lang="en-US" smtClean="0"/>
              <a:pPr/>
              <a:t>2/24/15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99CF5F-65A4-954A-9CFB-B209DDE1C335}" type="datetimeFigureOut">
              <a:rPr lang="en-US" smtClean="0"/>
              <a:pPr/>
              <a:t>2/24/15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99CF5F-65A4-954A-9CFB-B209DDE1C335}" type="datetimeFigureOut">
              <a:rPr lang="en-US" smtClean="0"/>
              <a:pPr/>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99CF5F-65A4-954A-9CFB-B209DDE1C335}" type="datetimeFigureOut">
              <a:rPr lang="en-US" smtClean="0"/>
              <a:pPr/>
              <a:t>2/24/15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99CF5F-65A4-954A-9CFB-B209DDE1C335}" type="datetimeFigureOut">
              <a:rPr lang="en-US" smtClean="0"/>
              <a:pPr/>
              <a:t>2/24/15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9CF5F-65A4-954A-9CFB-B209DDE1C335}" type="datetimeFigureOut">
              <a:rPr lang="en-US" smtClean="0"/>
              <a:pPr/>
              <a:t>2/24/15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9CF5F-65A4-954A-9CFB-B209DDE1C335}" type="datetimeFigureOut">
              <a:rPr lang="en-US" smtClean="0"/>
              <a:pPr/>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99CF5F-65A4-954A-9CFB-B209DDE1C335}" type="datetimeFigureOut">
              <a:rPr lang="en-US" smtClean="0"/>
              <a:pPr/>
              <a:t>2/24/15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0FF8A-BBF5-1D47-BCBB-817994249A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9CF5F-65A4-954A-9CFB-B209DDE1C335}" type="datetimeFigureOut">
              <a:rPr lang="en-US" smtClean="0"/>
              <a:pPr/>
              <a:t>2/24/15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0FF8A-BBF5-1D47-BCBB-817994249A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youtube.com/watch?v=KP7DaxZy7F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February 25</a:t>
            </a:r>
            <a:r>
              <a:rPr lang="en-US" baseline="30000" dirty="0" smtClean="0"/>
              <a:t>th</a:t>
            </a:r>
            <a:r>
              <a:rPr lang="en-US" dirty="0" smtClean="0"/>
              <a:t> </a:t>
            </a:r>
            <a:endParaRPr lang="en-US" dirty="0"/>
          </a:p>
        </p:txBody>
      </p:sp>
      <p:sp>
        <p:nvSpPr>
          <p:cNvPr id="3" name="Subtitle 2"/>
          <p:cNvSpPr>
            <a:spLocks noGrp="1"/>
          </p:cNvSpPr>
          <p:nvPr>
            <p:ph type="subTitle" idx="1"/>
          </p:nvPr>
        </p:nvSpPr>
        <p:spPr/>
        <p:txBody>
          <a:bodyPr/>
          <a:lstStyle/>
          <a:p>
            <a:r>
              <a:rPr lang="en-US" dirty="0" err="1" smtClean="0"/>
              <a:t>Huntingtin</a:t>
            </a:r>
            <a:r>
              <a:rPr lang="en-US" dirty="0" smtClean="0"/>
              <a:t> function in HD</a:t>
            </a:r>
          </a:p>
          <a:p>
            <a:r>
              <a:rPr lang="en-US" dirty="0" smtClean="0"/>
              <a:t>Therapeutic approaches in HD</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381000" y="1790700"/>
            <a:ext cx="5359400" cy="4000500"/>
          </a:xfrm>
          <a:prstGeom prst="rect">
            <a:avLst/>
          </a:prstGeom>
          <a:noFill/>
          <a:ln w="9525">
            <a:noFill/>
            <a:miter lim="800000"/>
            <a:headEnd/>
            <a:tailEnd/>
          </a:ln>
        </p:spPr>
      </p:pic>
      <p:sp>
        <p:nvSpPr>
          <p:cNvPr id="39939" name="Text Box 3"/>
          <p:cNvSpPr txBox="1">
            <a:spLocks noChangeArrowheads="1"/>
          </p:cNvSpPr>
          <p:nvPr/>
        </p:nvSpPr>
        <p:spPr bwMode="auto">
          <a:xfrm>
            <a:off x="212725" y="5853113"/>
            <a:ext cx="3608388" cy="701675"/>
          </a:xfrm>
          <a:prstGeom prst="rect">
            <a:avLst/>
          </a:prstGeom>
          <a:noFill/>
          <a:ln w="9525">
            <a:noFill/>
            <a:miter lim="800000"/>
            <a:headEnd/>
            <a:tailEnd/>
          </a:ln>
        </p:spPr>
        <p:txBody>
          <a:bodyPr wrap="none">
            <a:prstTxWarp prst="textNoShape">
              <a:avLst/>
            </a:prstTxWarp>
            <a:spAutoFit/>
          </a:bodyPr>
          <a:lstStyle/>
          <a:p>
            <a:r>
              <a:rPr lang="en-US" sz="2000" b="1"/>
              <a:t>Juvenile HD patient: 65 repeats</a:t>
            </a:r>
          </a:p>
          <a:p>
            <a:r>
              <a:rPr lang="en-US" sz="2000" b="1"/>
              <a:t>Adult HD patient: 46 repeats</a:t>
            </a:r>
          </a:p>
        </p:txBody>
      </p:sp>
      <p:sp>
        <p:nvSpPr>
          <p:cNvPr id="39940" name="Text Box 4"/>
          <p:cNvSpPr txBox="1">
            <a:spLocks noChangeArrowheads="1"/>
          </p:cNvSpPr>
          <p:nvPr/>
        </p:nvSpPr>
        <p:spPr bwMode="auto">
          <a:xfrm>
            <a:off x="6324600" y="6172200"/>
            <a:ext cx="26670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1"/>
              <a:t>Panov et al., 2002</a:t>
            </a:r>
          </a:p>
        </p:txBody>
      </p:sp>
      <p:sp>
        <p:nvSpPr>
          <p:cNvPr id="39941" name="Text Box 5"/>
          <p:cNvSpPr txBox="1">
            <a:spLocks noChangeArrowheads="1"/>
          </p:cNvSpPr>
          <p:nvPr/>
        </p:nvSpPr>
        <p:spPr bwMode="auto">
          <a:xfrm>
            <a:off x="441325" y="168275"/>
            <a:ext cx="8397875" cy="1415772"/>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In HD patients, mitochondrial depolarization occurs </a:t>
            </a:r>
          </a:p>
          <a:p>
            <a:pPr algn="ctr"/>
            <a:r>
              <a:rPr lang="en-US" sz="3000" b="1" dirty="0">
                <a:solidFill>
                  <a:srgbClr val="FF0000"/>
                </a:solidFill>
              </a:rPr>
              <a:t>at lower Ca++ levels</a:t>
            </a:r>
          </a:p>
          <a:p>
            <a:pPr algn="ctr"/>
            <a:r>
              <a:rPr lang="en-US" sz="2600" b="1" dirty="0">
                <a:solidFill>
                  <a:srgbClr val="000090"/>
                </a:solidFill>
              </a:rPr>
              <a:t>PTP compromised?</a:t>
            </a:r>
          </a:p>
        </p:txBody>
      </p:sp>
      <p:sp>
        <p:nvSpPr>
          <p:cNvPr id="39942" name="Text Box 6"/>
          <p:cNvSpPr txBox="1">
            <a:spLocks noChangeArrowheads="1"/>
          </p:cNvSpPr>
          <p:nvPr/>
        </p:nvSpPr>
        <p:spPr bwMode="auto">
          <a:xfrm>
            <a:off x="5791200" y="2492375"/>
            <a:ext cx="3278188" cy="581025"/>
          </a:xfrm>
          <a:prstGeom prst="rect">
            <a:avLst/>
          </a:prstGeom>
          <a:noFill/>
          <a:ln w="9525">
            <a:noFill/>
            <a:miter lim="800000"/>
            <a:headEnd/>
            <a:tailEnd/>
          </a:ln>
        </p:spPr>
        <p:txBody>
          <a:bodyPr wrap="none">
            <a:prstTxWarp prst="textNoShape">
              <a:avLst/>
            </a:prstTxWarp>
            <a:spAutoFit/>
          </a:bodyPr>
          <a:lstStyle/>
          <a:p>
            <a:r>
              <a:rPr lang="en-US" sz="1600" b="1"/>
              <a:t>Physiologically, the potential drops </a:t>
            </a:r>
          </a:p>
          <a:p>
            <a:r>
              <a:rPr lang="en-US" sz="1600" b="1"/>
              <a:t>when the PTP open</a:t>
            </a:r>
          </a:p>
        </p:txBody>
      </p:sp>
      <p:sp>
        <p:nvSpPr>
          <p:cNvPr id="39943" name="Line 7"/>
          <p:cNvSpPr>
            <a:spLocks noChangeShapeType="1"/>
          </p:cNvSpPr>
          <p:nvPr/>
        </p:nvSpPr>
        <p:spPr bwMode="auto">
          <a:xfrm flipH="1">
            <a:off x="4800600" y="2646363"/>
            <a:ext cx="914400" cy="0"/>
          </a:xfrm>
          <a:prstGeom prst="line">
            <a:avLst/>
          </a:prstGeom>
          <a:noFill/>
          <a:ln w="28575">
            <a:solidFill>
              <a:srgbClr val="BD0208"/>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AutoShape 2"/>
          <p:cNvSpPr>
            <a:spLocks noChangeArrowheads="1"/>
          </p:cNvSpPr>
          <p:nvPr/>
        </p:nvSpPr>
        <p:spPr bwMode="auto">
          <a:xfrm>
            <a:off x="3849431" y="825760"/>
            <a:ext cx="1933543" cy="2511204"/>
          </a:xfrm>
          <a:prstGeom prst="downArrow">
            <a:avLst>
              <a:gd name="adj1" fmla="val 50000"/>
              <a:gd name="adj2" fmla="val 53122"/>
            </a:avLst>
          </a:prstGeom>
          <a:solidFill>
            <a:srgbClr val="BD0208"/>
          </a:solidFill>
          <a:ln w="9525">
            <a:solidFill>
              <a:schemeClr val="tx1"/>
            </a:solidFill>
            <a:miter lim="800000"/>
            <a:headEnd/>
            <a:tailEnd/>
          </a:ln>
        </p:spPr>
        <p:txBody>
          <a:bodyPr wrap="none" anchor="ctr">
            <a:prstTxWarp prst="textNoShape">
              <a:avLst/>
            </a:prstTxWarp>
          </a:bodyPr>
          <a:lstStyle/>
          <a:p>
            <a:endParaRPr lang="en-US"/>
          </a:p>
        </p:txBody>
      </p:sp>
      <p:sp>
        <p:nvSpPr>
          <p:cNvPr id="40963" name="Text Box 3"/>
          <p:cNvSpPr txBox="1">
            <a:spLocks noChangeArrowheads="1"/>
          </p:cNvSpPr>
          <p:nvPr/>
        </p:nvSpPr>
        <p:spPr bwMode="auto">
          <a:xfrm>
            <a:off x="94584" y="4134052"/>
            <a:ext cx="8931275" cy="892552"/>
          </a:xfrm>
          <a:prstGeom prst="rect">
            <a:avLst/>
          </a:prstGeom>
          <a:noFill/>
          <a:ln w="9525">
            <a:noFill/>
            <a:miter lim="800000"/>
            <a:headEnd/>
            <a:tailEnd/>
          </a:ln>
        </p:spPr>
        <p:txBody>
          <a:bodyPr>
            <a:prstTxWarp prst="textNoShape">
              <a:avLst/>
            </a:prstTxWarp>
            <a:spAutoFit/>
          </a:bodyPr>
          <a:lstStyle/>
          <a:p>
            <a:pPr algn="ctr"/>
            <a:r>
              <a:rPr lang="en-US" sz="2600" b="1" dirty="0"/>
              <a:t>The tendency of the PTP to be open directly correlates with the number of </a:t>
            </a:r>
            <a:r>
              <a:rPr lang="en-US" sz="2600" b="1" dirty="0" err="1"/>
              <a:t>PolyQ</a:t>
            </a:r>
            <a:r>
              <a:rPr lang="en-US" sz="2600" b="1" dirty="0"/>
              <a:t> repeats in </a:t>
            </a:r>
            <a:r>
              <a:rPr lang="en-US" sz="2600" b="1" dirty="0" err="1"/>
              <a:t>huntingtin</a:t>
            </a:r>
            <a:r>
              <a:rPr lang="en-US" sz="2600" b="1" dirty="0"/>
              <a:t> mutant molecule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458788" y="1981200"/>
            <a:ext cx="8229600" cy="4140200"/>
          </a:xfrm>
          <a:prstGeom prst="rect">
            <a:avLst/>
          </a:prstGeom>
          <a:noFill/>
          <a:ln w="9525">
            <a:noFill/>
            <a:miter lim="800000"/>
            <a:headEnd/>
            <a:tailEnd/>
          </a:ln>
        </p:spPr>
      </p:pic>
      <p:sp>
        <p:nvSpPr>
          <p:cNvPr id="41987" name="Text Box 3"/>
          <p:cNvSpPr txBox="1">
            <a:spLocks noChangeArrowheads="1"/>
          </p:cNvSpPr>
          <p:nvPr/>
        </p:nvSpPr>
        <p:spPr bwMode="auto">
          <a:xfrm>
            <a:off x="276672" y="107950"/>
            <a:ext cx="8610600" cy="1384995"/>
          </a:xfrm>
          <a:prstGeom prst="rect">
            <a:avLst/>
          </a:prstGeom>
          <a:noFill/>
          <a:ln w="9525">
            <a:noFill/>
            <a:miter lim="800000"/>
            <a:headEnd/>
            <a:tailEnd/>
          </a:ln>
        </p:spPr>
        <p:txBody>
          <a:bodyPr wrap="square">
            <a:prstTxWarp prst="textNoShape">
              <a:avLst/>
            </a:prstTxWarp>
            <a:spAutoFit/>
          </a:bodyPr>
          <a:lstStyle/>
          <a:p>
            <a:pPr algn="ctr"/>
            <a:r>
              <a:rPr lang="en-US" sz="2800" b="1" dirty="0" err="1">
                <a:solidFill>
                  <a:srgbClr val="FF0000"/>
                </a:solidFill>
              </a:rPr>
              <a:t>Huntingtin</a:t>
            </a:r>
            <a:r>
              <a:rPr lang="en-US" sz="2800" b="1" dirty="0">
                <a:solidFill>
                  <a:srgbClr val="FF0000"/>
                </a:solidFill>
              </a:rPr>
              <a:t> aggregates are visible on the mitochondrial membrane of </a:t>
            </a:r>
            <a:r>
              <a:rPr lang="en-US" sz="2800" b="1" dirty="0" err="1">
                <a:solidFill>
                  <a:srgbClr val="FF0000"/>
                </a:solidFill>
              </a:rPr>
              <a:t>PolyQ</a:t>
            </a:r>
            <a:r>
              <a:rPr lang="en-US" sz="2800" b="1" dirty="0">
                <a:solidFill>
                  <a:srgbClr val="FF0000"/>
                </a:solidFill>
              </a:rPr>
              <a:t> mutant </a:t>
            </a:r>
            <a:r>
              <a:rPr lang="en-US" sz="2800" b="1" dirty="0" err="1">
                <a:solidFill>
                  <a:srgbClr val="FF0000"/>
                </a:solidFill>
              </a:rPr>
              <a:t>huntingtin</a:t>
            </a:r>
            <a:r>
              <a:rPr lang="en-US" sz="2800" b="1" dirty="0">
                <a:solidFill>
                  <a:srgbClr val="FF0000"/>
                </a:solidFill>
              </a:rPr>
              <a:t> transgenic mice, </a:t>
            </a:r>
          </a:p>
          <a:p>
            <a:pPr algn="ctr"/>
            <a:r>
              <a:rPr lang="en-US" sz="2800" b="1" dirty="0">
                <a:solidFill>
                  <a:srgbClr val="FF0000"/>
                </a:solidFill>
              </a:rPr>
              <a:t>but not of wild-type </a:t>
            </a:r>
            <a:r>
              <a:rPr lang="en-US" sz="2800" b="1" dirty="0" err="1">
                <a:solidFill>
                  <a:srgbClr val="FF0000"/>
                </a:solidFill>
              </a:rPr>
              <a:t>huntingtin</a:t>
            </a:r>
            <a:r>
              <a:rPr lang="en-US" sz="2800" b="1" dirty="0">
                <a:solidFill>
                  <a:srgbClr val="FF0000"/>
                </a:solidFill>
              </a:rPr>
              <a:t> transgenic mice </a:t>
            </a:r>
          </a:p>
        </p:txBody>
      </p:sp>
      <p:sp>
        <p:nvSpPr>
          <p:cNvPr id="41988" name="Text Box 4"/>
          <p:cNvSpPr txBox="1">
            <a:spLocks noChangeArrowheads="1"/>
          </p:cNvSpPr>
          <p:nvPr/>
        </p:nvSpPr>
        <p:spPr bwMode="auto">
          <a:xfrm>
            <a:off x="2667000" y="1804988"/>
            <a:ext cx="4286250" cy="366712"/>
          </a:xfrm>
          <a:prstGeom prst="rect">
            <a:avLst/>
          </a:prstGeom>
          <a:noFill/>
          <a:ln w="9525">
            <a:noFill/>
            <a:miter lim="800000"/>
            <a:headEnd/>
            <a:tailEnd/>
          </a:ln>
        </p:spPr>
        <p:txBody>
          <a:bodyPr wrap="none">
            <a:prstTxWarp prst="textNoShape">
              <a:avLst/>
            </a:prstTxWarp>
            <a:spAutoFit/>
          </a:bodyPr>
          <a:lstStyle/>
          <a:p>
            <a:r>
              <a:rPr lang="en-US" sz="1800" b="1"/>
              <a:t>Huntingtin PolyQ mutant transgenic mice</a:t>
            </a:r>
          </a:p>
        </p:txBody>
      </p:sp>
      <p:sp>
        <p:nvSpPr>
          <p:cNvPr id="41989" name="Text Box 5"/>
          <p:cNvSpPr txBox="1">
            <a:spLocks noChangeArrowheads="1"/>
          </p:cNvSpPr>
          <p:nvPr/>
        </p:nvSpPr>
        <p:spPr bwMode="auto">
          <a:xfrm>
            <a:off x="2895600" y="6164263"/>
            <a:ext cx="3822700" cy="366712"/>
          </a:xfrm>
          <a:prstGeom prst="rect">
            <a:avLst/>
          </a:prstGeom>
          <a:noFill/>
          <a:ln w="9525">
            <a:noFill/>
            <a:miter lim="800000"/>
            <a:headEnd/>
            <a:tailEnd/>
          </a:ln>
        </p:spPr>
        <p:txBody>
          <a:bodyPr wrap="none">
            <a:prstTxWarp prst="textNoShape">
              <a:avLst/>
            </a:prstTxWarp>
            <a:spAutoFit/>
          </a:bodyPr>
          <a:lstStyle/>
          <a:p>
            <a:r>
              <a:rPr lang="en-US" sz="1800" b="1"/>
              <a:t>Huntingtin wild-type transgenic mice</a:t>
            </a:r>
          </a:p>
        </p:txBody>
      </p:sp>
      <p:sp>
        <p:nvSpPr>
          <p:cNvPr id="41990" name="Text Box 6"/>
          <p:cNvSpPr txBox="1">
            <a:spLocks noChangeArrowheads="1"/>
          </p:cNvSpPr>
          <p:nvPr/>
        </p:nvSpPr>
        <p:spPr bwMode="auto">
          <a:xfrm>
            <a:off x="6400800" y="6491288"/>
            <a:ext cx="2667000" cy="366712"/>
          </a:xfrm>
          <a:prstGeom prst="rect">
            <a:avLst/>
          </a:prstGeom>
          <a:noFill/>
          <a:ln w="9525">
            <a:noFill/>
            <a:miter lim="800000"/>
            <a:headEnd/>
            <a:tailEnd/>
          </a:ln>
        </p:spPr>
        <p:txBody>
          <a:bodyPr>
            <a:prstTxWarp prst="textNoShape">
              <a:avLst/>
            </a:prstTxWarp>
            <a:spAutoFit/>
          </a:bodyPr>
          <a:lstStyle/>
          <a:p>
            <a:pPr>
              <a:spcBef>
                <a:spcPct val="50000"/>
              </a:spcBef>
            </a:pPr>
            <a:r>
              <a:rPr lang="en-US" sz="1800" b="1"/>
              <a:t>Panov et al., 2002</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52400" y="133350"/>
            <a:ext cx="8702675" cy="6648450"/>
          </a:xfrm>
          <a:prstGeom prst="rect">
            <a:avLst/>
          </a:prstGeom>
          <a:noFill/>
          <a:ln w="9525">
            <a:noFill/>
            <a:miter lim="800000"/>
            <a:headEnd/>
            <a:tailEnd/>
          </a:ln>
        </p:spPr>
        <p:txBody>
          <a:bodyPr>
            <a:prstTxWarp prst="textNoShape">
              <a:avLst/>
            </a:prstTxWarp>
            <a:spAutoFit/>
          </a:bodyPr>
          <a:lstStyle/>
          <a:p>
            <a:r>
              <a:rPr lang="en-US" sz="2200" b="1"/>
              <a:t>Evidences that Calcium homeostasis is altered </a:t>
            </a:r>
          </a:p>
          <a:p>
            <a:endParaRPr lang="en-US" sz="2200" b="1"/>
          </a:p>
          <a:p>
            <a:r>
              <a:rPr lang="en-US" sz="2200" b="1"/>
              <a:t>	1-in mitochondria of HD patients</a:t>
            </a:r>
          </a:p>
          <a:p>
            <a:endParaRPr lang="en-US" sz="2200" b="1"/>
          </a:p>
          <a:p>
            <a:r>
              <a:rPr lang="en-US" sz="2200" b="1"/>
              <a:t>	2- in mitochondria of transgenic mice over-expressing mutant 	htt, but not in mice over-expressing wild type htt</a:t>
            </a:r>
          </a:p>
          <a:p>
            <a:endParaRPr lang="en-US" sz="2200" b="1"/>
          </a:p>
          <a:p>
            <a:r>
              <a:rPr lang="en-US" sz="2200" b="1"/>
              <a:t>	3-administration of synthetic PolyQ repeats to human wild-type 	mitochondria in vitro causes alteration of calcium homeostasis </a:t>
            </a:r>
          </a:p>
          <a:p>
            <a:endParaRPr lang="en-US" sz="2200" b="1"/>
          </a:p>
          <a:p>
            <a:endParaRPr lang="en-US" sz="2200" b="1"/>
          </a:p>
          <a:p>
            <a:endParaRPr lang="en-US" sz="2200" b="1"/>
          </a:p>
          <a:p>
            <a:endParaRPr lang="en-US" sz="2200" b="1"/>
          </a:p>
          <a:p>
            <a:endParaRPr lang="en-US" sz="2200" b="1"/>
          </a:p>
          <a:p>
            <a:endParaRPr lang="en-US" sz="2200" b="1"/>
          </a:p>
          <a:p>
            <a:endParaRPr lang="en-US" sz="2200" b="1"/>
          </a:p>
          <a:p>
            <a:endParaRPr lang="en-US" sz="2200" b="1"/>
          </a:p>
          <a:p>
            <a:pPr algn="ctr"/>
            <a:r>
              <a:rPr lang="en-US" sz="2600" b="1">
                <a:solidFill>
                  <a:srgbClr val="000090"/>
                </a:solidFill>
              </a:rPr>
              <a:t>Altered PTP and mitochondrial calcium homeostasis EARLY EVENT in HD</a:t>
            </a:r>
          </a:p>
        </p:txBody>
      </p:sp>
      <p:sp>
        <p:nvSpPr>
          <p:cNvPr id="43011" name="Down Arrow 3"/>
          <p:cNvSpPr>
            <a:spLocks noChangeArrowheads="1"/>
          </p:cNvSpPr>
          <p:nvPr/>
        </p:nvSpPr>
        <p:spPr bwMode="auto">
          <a:xfrm>
            <a:off x="3657600" y="3505200"/>
            <a:ext cx="1828800" cy="1905000"/>
          </a:xfrm>
          <a:prstGeom prst="downArrow">
            <a:avLst>
              <a:gd name="adj1" fmla="val 50000"/>
              <a:gd name="adj2" fmla="val 50000"/>
            </a:avLst>
          </a:prstGeom>
          <a:solidFill>
            <a:srgbClr val="800000"/>
          </a:solidFill>
          <a:ln w="9525">
            <a:solidFill>
              <a:schemeClr val="tx1"/>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6"/>
          <p:cNvPicPr>
            <a:picLocks noChangeAspect="1"/>
          </p:cNvPicPr>
          <p:nvPr/>
        </p:nvPicPr>
        <p:blipFill>
          <a:blip r:embed="rId3"/>
          <a:srcRect/>
          <a:stretch>
            <a:fillRect/>
          </a:stretch>
        </p:blipFill>
        <p:spPr bwMode="auto">
          <a:xfrm>
            <a:off x="242888" y="6646863"/>
            <a:ext cx="8664575" cy="147637"/>
          </a:xfrm>
          <a:prstGeom prst="rect">
            <a:avLst/>
          </a:prstGeom>
          <a:noFill/>
          <a:ln w="9525">
            <a:noFill/>
            <a:miter lim="800000"/>
            <a:headEnd/>
            <a:tailEnd/>
          </a:ln>
        </p:spPr>
      </p:pic>
      <p:pic>
        <p:nvPicPr>
          <p:cNvPr id="43011" name="Picture 3"/>
          <p:cNvPicPr>
            <a:picLocks noChangeAspect="1"/>
          </p:cNvPicPr>
          <p:nvPr/>
        </p:nvPicPr>
        <p:blipFill>
          <a:blip r:embed="rId4"/>
          <a:srcRect/>
          <a:stretch>
            <a:fillRect/>
          </a:stretch>
        </p:blipFill>
        <p:spPr bwMode="auto">
          <a:xfrm>
            <a:off x="2298700" y="1130300"/>
            <a:ext cx="5056188" cy="5453063"/>
          </a:xfrm>
          <a:prstGeom prst="rect">
            <a:avLst/>
          </a:prstGeom>
          <a:noFill/>
          <a:ln w="9525">
            <a:noFill/>
            <a:miter lim="800000"/>
            <a:headEnd/>
            <a:tailEnd/>
          </a:ln>
        </p:spPr>
      </p:pic>
      <p:sp>
        <p:nvSpPr>
          <p:cNvPr id="43012" name="TextBox 4"/>
          <p:cNvSpPr txBox="1">
            <a:spLocks noChangeArrowheads="1"/>
          </p:cNvSpPr>
          <p:nvPr/>
        </p:nvSpPr>
        <p:spPr bwMode="auto">
          <a:xfrm>
            <a:off x="381000" y="158750"/>
            <a:ext cx="8256588" cy="554038"/>
          </a:xfrm>
          <a:prstGeom prst="rect">
            <a:avLst/>
          </a:prstGeom>
          <a:noFill/>
          <a:ln w="9525">
            <a:noFill/>
            <a:miter lim="800000"/>
            <a:headEnd/>
            <a:tailEnd/>
          </a:ln>
        </p:spPr>
        <p:txBody>
          <a:bodyPr wrap="none">
            <a:prstTxWarp prst="textNoShape">
              <a:avLst/>
            </a:prstTxWarp>
            <a:spAutoFit/>
          </a:bodyPr>
          <a:lstStyle/>
          <a:p>
            <a:r>
              <a:rPr lang="en-US" sz="3000" b="1">
                <a:solidFill>
                  <a:srgbClr val="FF0000"/>
                </a:solidFill>
              </a:rPr>
              <a:t>Mechanisms of toxicity of mutant huntingtin in HD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extBox 1"/>
          <p:cNvSpPr txBox="1">
            <a:spLocks noChangeArrowheads="1"/>
          </p:cNvSpPr>
          <p:nvPr/>
        </p:nvSpPr>
        <p:spPr bwMode="auto">
          <a:xfrm>
            <a:off x="762000" y="2133600"/>
            <a:ext cx="8024215"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800000"/>
                </a:solidFill>
              </a:rPr>
              <a:t>Mechanisms of gain of toxic function of mutant </a:t>
            </a:r>
            <a:r>
              <a:rPr lang="en-US" sz="2600" b="1" dirty="0" err="1">
                <a:solidFill>
                  <a:srgbClr val="800000"/>
                </a:solidFill>
              </a:rPr>
              <a:t>htt</a:t>
            </a:r>
            <a:r>
              <a:rPr lang="en-US" sz="2600" b="1" dirty="0">
                <a:solidFill>
                  <a:srgbClr val="800000"/>
                </a:solidFill>
              </a:rPr>
              <a:t> in HD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2770" name="Picture 1"/>
          <p:cNvPicPr>
            <a:picLocks noChangeAspect="1"/>
          </p:cNvPicPr>
          <p:nvPr/>
        </p:nvPicPr>
        <p:blipFill>
          <a:blip r:embed="rId2"/>
          <a:srcRect/>
          <a:stretch>
            <a:fillRect/>
          </a:stretch>
        </p:blipFill>
        <p:spPr bwMode="auto">
          <a:xfrm>
            <a:off x="477838" y="1706563"/>
            <a:ext cx="3598862" cy="3956050"/>
          </a:xfrm>
          <a:prstGeom prst="rect">
            <a:avLst/>
          </a:prstGeom>
          <a:noFill/>
          <a:ln w="9525">
            <a:noFill/>
            <a:miter lim="800000"/>
            <a:headEnd/>
            <a:tailEnd/>
          </a:ln>
        </p:spPr>
      </p:pic>
      <p:pic>
        <p:nvPicPr>
          <p:cNvPr id="32771" name="Picture 2"/>
          <p:cNvPicPr>
            <a:picLocks noChangeAspect="1"/>
          </p:cNvPicPr>
          <p:nvPr/>
        </p:nvPicPr>
        <p:blipFill>
          <a:blip r:embed="rId3"/>
          <a:srcRect/>
          <a:stretch>
            <a:fillRect/>
          </a:stretch>
        </p:blipFill>
        <p:spPr bwMode="auto">
          <a:xfrm>
            <a:off x="4752975" y="2681288"/>
            <a:ext cx="3911600" cy="2659062"/>
          </a:xfrm>
          <a:prstGeom prst="rect">
            <a:avLst/>
          </a:prstGeom>
          <a:noFill/>
          <a:ln w="9525">
            <a:noFill/>
            <a:miter lim="800000"/>
            <a:headEnd/>
            <a:tailEnd/>
          </a:ln>
        </p:spPr>
      </p:pic>
      <p:pic>
        <p:nvPicPr>
          <p:cNvPr id="32772" name="Picture 3"/>
          <p:cNvPicPr>
            <a:picLocks noChangeAspect="1"/>
          </p:cNvPicPr>
          <p:nvPr/>
        </p:nvPicPr>
        <p:blipFill>
          <a:blip r:embed="rId4"/>
          <a:srcRect/>
          <a:stretch>
            <a:fillRect/>
          </a:stretch>
        </p:blipFill>
        <p:spPr bwMode="auto">
          <a:xfrm>
            <a:off x="4449763" y="6413500"/>
            <a:ext cx="4581525" cy="300038"/>
          </a:xfrm>
          <a:prstGeom prst="rect">
            <a:avLst/>
          </a:prstGeom>
          <a:noFill/>
          <a:ln w="9525">
            <a:noFill/>
            <a:miter lim="800000"/>
            <a:headEnd/>
            <a:tailEnd/>
          </a:ln>
        </p:spPr>
      </p:pic>
      <p:sp>
        <p:nvSpPr>
          <p:cNvPr id="32773" name="TextBox 4"/>
          <p:cNvSpPr txBox="1">
            <a:spLocks noChangeArrowheads="1"/>
          </p:cNvSpPr>
          <p:nvPr/>
        </p:nvSpPr>
        <p:spPr bwMode="auto">
          <a:xfrm>
            <a:off x="207963" y="261938"/>
            <a:ext cx="8667750" cy="892175"/>
          </a:xfrm>
          <a:prstGeom prst="rect">
            <a:avLst/>
          </a:prstGeom>
          <a:noFill/>
          <a:ln w="9525">
            <a:noFill/>
            <a:miter lim="800000"/>
            <a:headEnd/>
            <a:tailEnd/>
          </a:ln>
        </p:spPr>
        <p:txBody>
          <a:bodyPr>
            <a:prstTxWarp prst="textNoShape">
              <a:avLst/>
            </a:prstTxWarp>
            <a:spAutoFit/>
          </a:bodyPr>
          <a:lstStyle/>
          <a:p>
            <a:pPr algn="ctr"/>
            <a:r>
              <a:rPr lang="en-US" sz="2600" b="1">
                <a:solidFill>
                  <a:srgbClr val="FF0000"/>
                </a:solidFill>
              </a:rPr>
              <a:t>Serum deprivation increases mitochondrial fragmentation in cells over-expressing mutant htt</a:t>
            </a:r>
          </a:p>
        </p:txBody>
      </p:sp>
      <p:sp>
        <p:nvSpPr>
          <p:cNvPr id="32774" name="TextBox 5"/>
          <p:cNvSpPr txBox="1">
            <a:spLocks noChangeArrowheads="1"/>
          </p:cNvSpPr>
          <p:nvPr/>
        </p:nvSpPr>
        <p:spPr bwMode="auto">
          <a:xfrm>
            <a:off x="4114800" y="2286000"/>
            <a:ext cx="987425" cy="307975"/>
          </a:xfrm>
          <a:prstGeom prst="rect">
            <a:avLst/>
          </a:prstGeom>
          <a:noFill/>
          <a:ln w="9525">
            <a:noFill/>
            <a:miter lim="800000"/>
            <a:headEnd/>
            <a:tailEnd/>
          </a:ln>
        </p:spPr>
        <p:txBody>
          <a:bodyPr wrap="none">
            <a:prstTxWarp prst="textNoShape">
              <a:avLst/>
            </a:prstTxWarp>
            <a:spAutoFit/>
          </a:bodyPr>
          <a:lstStyle/>
          <a:p>
            <a:r>
              <a:rPr lang="en-US" sz="1400" b="1"/>
              <a:t>HeLa cells</a:t>
            </a:r>
          </a:p>
        </p:txBody>
      </p:sp>
      <p:sp>
        <p:nvSpPr>
          <p:cNvPr id="32775" name="TextBox 6"/>
          <p:cNvSpPr txBox="1">
            <a:spLocks noChangeArrowheads="1"/>
          </p:cNvSpPr>
          <p:nvPr/>
        </p:nvSpPr>
        <p:spPr bwMode="auto">
          <a:xfrm>
            <a:off x="5334000" y="5562600"/>
            <a:ext cx="3108325" cy="276225"/>
          </a:xfrm>
          <a:prstGeom prst="rect">
            <a:avLst/>
          </a:prstGeom>
          <a:noFill/>
          <a:ln w="9525">
            <a:noFill/>
            <a:miter lim="800000"/>
            <a:headEnd/>
            <a:tailEnd/>
          </a:ln>
        </p:spPr>
        <p:txBody>
          <a:bodyPr wrap="none">
            <a:prstTxWarp prst="textNoShape">
              <a:avLst/>
            </a:prstTxWarp>
            <a:spAutoFit/>
          </a:bodyPr>
          <a:lstStyle/>
          <a:p>
            <a:r>
              <a:rPr lang="en-US" sz="1200" b="1"/>
              <a:t>Serum deprivation to induce oxidative stress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794" name="Picture 1"/>
          <p:cNvPicPr>
            <a:picLocks noChangeAspect="1"/>
          </p:cNvPicPr>
          <p:nvPr/>
        </p:nvPicPr>
        <p:blipFill>
          <a:blip r:embed="rId2"/>
          <a:srcRect/>
          <a:stretch>
            <a:fillRect/>
          </a:stretch>
        </p:blipFill>
        <p:spPr bwMode="auto">
          <a:xfrm>
            <a:off x="666750" y="1990725"/>
            <a:ext cx="3703638" cy="3270250"/>
          </a:xfrm>
          <a:prstGeom prst="rect">
            <a:avLst/>
          </a:prstGeom>
          <a:noFill/>
          <a:ln w="9525">
            <a:noFill/>
            <a:miter lim="800000"/>
            <a:headEnd/>
            <a:tailEnd/>
          </a:ln>
        </p:spPr>
      </p:pic>
      <p:pic>
        <p:nvPicPr>
          <p:cNvPr id="33795" name="Picture 2"/>
          <p:cNvPicPr>
            <a:picLocks noChangeAspect="1"/>
          </p:cNvPicPr>
          <p:nvPr/>
        </p:nvPicPr>
        <p:blipFill>
          <a:blip r:embed="rId3"/>
          <a:srcRect/>
          <a:stretch>
            <a:fillRect/>
          </a:stretch>
        </p:blipFill>
        <p:spPr bwMode="auto">
          <a:xfrm>
            <a:off x="4448175" y="1460500"/>
            <a:ext cx="4259263" cy="4914900"/>
          </a:xfrm>
          <a:prstGeom prst="rect">
            <a:avLst/>
          </a:prstGeom>
          <a:noFill/>
          <a:ln w="9525">
            <a:noFill/>
            <a:miter lim="800000"/>
            <a:headEnd/>
            <a:tailEnd/>
          </a:ln>
        </p:spPr>
      </p:pic>
      <p:pic>
        <p:nvPicPr>
          <p:cNvPr id="33796" name="Picture 3"/>
          <p:cNvPicPr>
            <a:picLocks noChangeAspect="1"/>
          </p:cNvPicPr>
          <p:nvPr/>
        </p:nvPicPr>
        <p:blipFill>
          <a:blip r:embed="rId4"/>
          <a:srcRect/>
          <a:stretch>
            <a:fillRect/>
          </a:stretch>
        </p:blipFill>
        <p:spPr bwMode="auto">
          <a:xfrm>
            <a:off x="4449763" y="6413500"/>
            <a:ext cx="4581525" cy="300038"/>
          </a:xfrm>
          <a:prstGeom prst="rect">
            <a:avLst/>
          </a:prstGeom>
          <a:noFill/>
          <a:ln w="9525">
            <a:noFill/>
            <a:miter lim="800000"/>
            <a:headEnd/>
            <a:tailEnd/>
          </a:ln>
        </p:spPr>
      </p:pic>
      <p:sp>
        <p:nvSpPr>
          <p:cNvPr id="33797" name="TextBox 4"/>
          <p:cNvSpPr txBox="1">
            <a:spLocks noChangeArrowheads="1"/>
          </p:cNvSpPr>
          <p:nvPr/>
        </p:nvSpPr>
        <p:spPr bwMode="auto">
          <a:xfrm>
            <a:off x="371475" y="254000"/>
            <a:ext cx="8366125" cy="892175"/>
          </a:xfrm>
          <a:prstGeom prst="rect">
            <a:avLst/>
          </a:prstGeom>
          <a:noFill/>
          <a:ln w="9525">
            <a:noFill/>
            <a:miter lim="800000"/>
            <a:headEnd/>
            <a:tailEnd/>
          </a:ln>
        </p:spPr>
        <p:txBody>
          <a:bodyPr>
            <a:prstTxWarp prst="textNoShape">
              <a:avLst/>
            </a:prstTxWarp>
            <a:spAutoFit/>
          </a:bodyPr>
          <a:lstStyle/>
          <a:p>
            <a:pPr algn="ctr"/>
            <a:r>
              <a:rPr lang="en-US" sz="2600" b="1">
                <a:solidFill>
                  <a:srgbClr val="FF0000"/>
                </a:solidFill>
              </a:rPr>
              <a:t>Mutant htt sensitizes cells to mitochondrial abnormalities following oxidative stress </a:t>
            </a:r>
          </a:p>
        </p:txBody>
      </p:sp>
      <p:sp>
        <p:nvSpPr>
          <p:cNvPr id="6" name="TextBox 5"/>
          <p:cNvSpPr txBox="1"/>
          <p:nvPr/>
        </p:nvSpPr>
        <p:spPr>
          <a:xfrm>
            <a:off x="1215331" y="5260975"/>
            <a:ext cx="777301" cy="369332"/>
          </a:xfrm>
          <a:prstGeom prst="rect">
            <a:avLst/>
          </a:prstGeom>
          <a:noFill/>
        </p:spPr>
        <p:txBody>
          <a:bodyPr wrap="none" rtlCol="0">
            <a:spAutoFit/>
          </a:bodyPr>
          <a:lstStyle/>
          <a:p>
            <a:r>
              <a:rPr lang="en-US" dirty="0" smtClean="0"/>
              <a:t>30min</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818" name="Picture 1"/>
          <p:cNvPicPr>
            <a:picLocks noChangeAspect="1"/>
          </p:cNvPicPr>
          <p:nvPr/>
        </p:nvPicPr>
        <p:blipFill>
          <a:blip r:embed="rId2"/>
          <a:srcRect/>
          <a:stretch>
            <a:fillRect/>
          </a:stretch>
        </p:blipFill>
        <p:spPr bwMode="auto">
          <a:xfrm>
            <a:off x="403225" y="1093788"/>
            <a:ext cx="3721100" cy="3414712"/>
          </a:xfrm>
          <a:prstGeom prst="rect">
            <a:avLst/>
          </a:prstGeom>
          <a:noFill/>
          <a:ln w="9525">
            <a:noFill/>
            <a:miter lim="800000"/>
            <a:headEnd/>
            <a:tailEnd/>
          </a:ln>
        </p:spPr>
      </p:pic>
      <p:pic>
        <p:nvPicPr>
          <p:cNvPr id="34819" name="Picture 2"/>
          <p:cNvPicPr>
            <a:picLocks noChangeAspect="1"/>
          </p:cNvPicPr>
          <p:nvPr/>
        </p:nvPicPr>
        <p:blipFill>
          <a:blip r:embed="rId3"/>
          <a:srcRect/>
          <a:stretch>
            <a:fillRect/>
          </a:stretch>
        </p:blipFill>
        <p:spPr bwMode="auto">
          <a:xfrm>
            <a:off x="654050" y="4445000"/>
            <a:ext cx="3101975" cy="2290763"/>
          </a:xfrm>
          <a:prstGeom prst="rect">
            <a:avLst/>
          </a:prstGeom>
          <a:noFill/>
          <a:ln w="9525">
            <a:noFill/>
            <a:miter lim="800000"/>
            <a:headEnd/>
            <a:tailEnd/>
          </a:ln>
        </p:spPr>
      </p:pic>
      <p:pic>
        <p:nvPicPr>
          <p:cNvPr id="34820" name="Picture 3"/>
          <p:cNvPicPr>
            <a:picLocks noChangeAspect="1"/>
          </p:cNvPicPr>
          <p:nvPr/>
        </p:nvPicPr>
        <p:blipFill>
          <a:blip r:embed="rId4"/>
          <a:srcRect/>
          <a:stretch>
            <a:fillRect/>
          </a:stretch>
        </p:blipFill>
        <p:spPr bwMode="auto">
          <a:xfrm>
            <a:off x="4449763" y="2700338"/>
            <a:ext cx="4083050" cy="2251075"/>
          </a:xfrm>
          <a:prstGeom prst="rect">
            <a:avLst/>
          </a:prstGeom>
          <a:noFill/>
          <a:ln w="9525">
            <a:noFill/>
            <a:miter lim="800000"/>
            <a:headEnd/>
            <a:tailEnd/>
          </a:ln>
        </p:spPr>
      </p:pic>
      <p:pic>
        <p:nvPicPr>
          <p:cNvPr id="34821" name="Picture 4"/>
          <p:cNvPicPr>
            <a:picLocks noChangeAspect="1"/>
          </p:cNvPicPr>
          <p:nvPr/>
        </p:nvPicPr>
        <p:blipFill>
          <a:blip r:embed="rId5"/>
          <a:srcRect/>
          <a:stretch>
            <a:fillRect/>
          </a:stretch>
        </p:blipFill>
        <p:spPr bwMode="auto">
          <a:xfrm>
            <a:off x="4449763" y="6413500"/>
            <a:ext cx="4581525" cy="300038"/>
          </a:xfrm>
          <a:prstGeom prst="rect">
            <a:avLst/>
          </a:prstGeom>
          <a:noFill/>
          <a:ln w="9525">
            <a:noFill/>
            <a:miter lim="800000"/>
            <a:headEnd/>
            <a:tailEnd/>
          </a:ln>
        </p:spPr>
      </p:pic>
      <p:sp>
        <p:nvSpPr>
          <p:cNvPr id="34822" name="TextBox 5"/>
          <p:cNvSpPr txBox="1">
            <a:spLocks noChangeArrowheads="1"/>
          </p:cNvSpPr>
          <p:nvPr/>
        </p:nvSpPr>
        <p:spPr bwMode="auto">
          <a:xfrm>
            <a:off x="759060" y="197470"/>
            <a:ext cx="7821613" cy="892552"/>
          </a:xfrm>
          <a:prstGeom prst="rect">
            <a:avLst/>
          </a:prstGeom>
          <a:noFill/>
          <a:ln w="9525">
            <a:noFill/>
            <a:miter lim="800000"/>
            <a:headEnd/>
            <a:tailEnd/>
          </a:ln>
        </p:spPr>
        <p:txBody>
          <a:bodyPr wrap="square">
            <a:prstTxWarp prst="textNoShape">
              <a:avLst/>
            </a:prstTxWarp>
            <a:spAutoFit/>
          </a:bodyPr>
          <a:lstStyle/>
          <a:p>
            <a:pPr algn="ctr"/>
            <a:r>
              <a:rPr lang="en-US" sz="2600" b="1" dirty="0">
                <a:solidFill>
                  <a:srgbClr val="FF0000"/>
                </a:solidFill>
              </a:rPr>
              <a:t>The only over-expression of toxic mutant </a:t>
            </a:r>
            <a:r>
              <a:rPr lang="en-US" sz="2600" b="1" dirty="0" err="1">
                <a:solidFill>
                  <a:srgbClr val="FF0000"/>
                </a:solidFill>
              </a:rPr>
              <a:t>htt</a:t>
            </a:r>
            <a:r>
              <a:rPr lang="en-US" sz="2600" b="1" dirty="0">
                <a:solidFill>
                  <a:srgbClr val="FF0000"/>
                </a:solidFill>
              </a:rPr>
              <a:t> causes mitochondrial fragmentation and dysfunction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454400" y="1717675"/>
            <a:ext cx="2354263" cy="2427288"/>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843" name="TextBox 2"/>
          <p:cNvSpPr txBox="1">
            <a:spLocks noChangeArrowheads="1"/>
          </p:cNvSpPr>
          <p:nvPr/>
        </p:nvSpPr>
        <p:spPr bwMode="auto">
          <a:xfrm>
            <a:off x="636588" y="4687888"/>
            <a:ext cx="7989887" cy="584200"/>
          </a:xfrm>
          <a:prstGeom prst="rect">
            <a:avLst/>
          </a:prstGeom>
          <a:noFill/>
          <a:ln w="9525">
            <a:noFill/>
            <a:miter lim="800000"/>
            <a:headEnd/>
            <a:tailEnd/>
          </a:ln>
        </p:spPr>
        <p:txBody>
          <a:bodyPr wrap="none">
            <a:prstTxWarp prst="textNoShape">
              <a:avLst/>
            </a:prstTxWarp>
            <a:spAutoFit/>
          </a:bodyPr>
          <a:lstStyle/>
          <a:p>
            <a:r>
              <a:rPr lang="en-US" sz="3200" b="1">
                <a:solidFill>
                  <a:srgbClr val="000090"/>
                </a:solidFill>
              </a:rPr>
              <a:t>Mutant htt affecting mitochondrial dynamics?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6184" y="1424247"/>
            <a:ext cx="5938960" cy="4478883"/>
          </a:xfrm>
          <a:prstGeom prst="rect">
            <a:avLst/>
          </a:prstGeom>
        </p:spPr>
      </p:pic>
      <p:sp>
        <p:nvSpPr>
          <p:cNvPr id="3" name="Rectangle 2"/>
          <p:cNvSpPr/>
          <p:nvPr/>
        </p:nvSpPr>
        <p:spPr>
          <a:xfrm>
            <a:off x="383841" y="364769"/>
            <a:ext cx="8466286" cy="1015663"/>
          </a:xfrm>
          <a:prstGeom prst="rect">
            <a:avLst/>
          </a:prstGeom>
        </p:spPr>
        <p:txBody>
          <a:bodyPr wrap="square">
            <a:spAutoFit/>
          </a:bodyPr>
          <a:lstStyle/>
          <a:p>
            <a:pPr algn="ctr"/>
            <a:r>
              <a:rPr lang="en-US" sz="3000" b="1" dirty="0" smtClean="0">
                <a:solidFill>
                  <a:srgbClr val="000090"/>
                </a:solidFill>
              </a:rPr>
              <a:t>RE1-Silencing Transcription factor (REST), aka Neuron-Restrictive Silencer Factor (NRSF)</a:t>
            </a:r>
            <a:endParaRPr lang="en-US" sz="3000" b="1" dirty="0">
              <a:solidFill>
                <a:srgbClr val="000090"/>
              </a:solidFill>
            </a:endParaRPr>
          </a:p>
        </p:txBody>
      </p:sp>
      <p:pic>
        <p:nvPicPr>
          <p:cNvPr id="4" name="Picture 2"/>
          <p:cNvPicPr>
            <a:picLocks noChangeAspect="1"/>
          </p:cNvPicPr>
          <p:nvPr/>
        </p:nvPicPr>
        <p:blipFill>
          <a:blip r:embed="rId3"/>
          <a:srcRect/>
          <a:stretch>
            <a:fillRect/>
          </a:stretch>
        </p:blipFill>
        <p:spPr bwMode="auto">
          <a:xfrm>
            <a:off x="214313" y="6207125"/>
            <a:ext cx="8715375" cy="22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1"/>
          <p:cNvPicPr>
            <a:picLocks noChangeAspect="1"/>
          </p:cNvPicPr>
          <p:nvPr/>
        </p:nvPicPr>
        <p:blipFill>
          <a:blip r:embed="rId2"/>
          <a:srcRect/>
          <a:stretch>
            <a:fillRect/>
          </a:stretch>
        </p:blipFill>
        <p:spPr bwMode="auto">
          <a:xfrm>
            <a:off x="1082675" y="1301750"/>
            <a:ext cx="6424613" cy="5130800"/>
          </a:xfrm>
          <a:prstGeom prst="rect">
            <a:avLst/>
          </a:prstGeom>
          <a:noFill/>
          <a:ln w="9525">
            <a:noFill/>
            <a:miter lim="800000"/>
            <a:headEnd/>
            <a:tailEnd/>
          </a:ln>
        </p:spPr>
      </p:pic>
      <p:pic>
        <p:nvPicPr>
          <p:cNvPr id="36867" name="Picture 3"/>
          <p:cNvPicPr>
            <a:picLocks noChangeAspect="1"/>
          </p:cNvPicPr>
          <p:nvPr/>
        </p:nvPicPr>
        <p:blipFill>
          <a:blip r:embed="rId3"/>
          <a:srcRect/>
          <a:stretch>
            <a:fillRect/>
          </a:stretch>
        </p:blipFill>
        <p:spPr bwMode="auto">
          <a:xfrm>
            <a:off x="4449763" y="6503988"/>
            <a:ext cx="4581525" cy="298450"/>
          </a:xfrm>
          <a:prstGeom prst="rect">
            <a:avLst/>
          </a:prstGeom>
          <a:noFill/>
          <a:ln w="9525">
            <a:noFill/>
            <a:miter lim="800000"/>
            <a:headEnd/>
            <a:tailEnd/>
          </a:ln>
        </p:spPr>
      </p:pic>
      <p:sp>
        <p:nvSpPr>
          <p:cNvPr id="36868" name="TextBox 4"/>
          <p:cNvSpPr txBox="1">
            <a:spLocks noChangeArrowheads="1"/>
          </p:cNvSpPr>
          <p:nvPr/>
        </p:nvSpPr>
        <p:spPr bwMode="auto">
          <a:xfrm>
            <a:off x="239713" y="209550"/>
            <a:ext cx="8680450" cy="892175"/>
          </a:xfrm>
          <a:prstGeom prst="rect">
            <a:avLst/>
          </a:prstGeom>
          <a:noFill/>
          <a:ln w="9525">
            <a:noFill/>
            <a:miter lim="800000"/>
            <a:headEnd/>
            <a:tailEnd/>
          </a:ln>
        </p:spPr>
        <p:txBody>
          <a:bodyPr>
            <a:prstTxWarp prst="textNoShape">
              <a:avLst/>
            </a:prstTxWarp>
            <a:spAutoFit/>
          </a:bodyPr>
          <a:lstStyle/>
          <a:p>
            <a:pPr algn="ctr"/>
            <a:r>
              <a:rPr lang="en-US" sz="2600" b="1">
                <a:solidFill>
                  <a:srgbClr val="FF0000"/>
                </a:solidFill>
              </a:rPr>
              <a:t>Mitochondrial fusion seems to occur only in cells </a:t>
            </a:r>
          </a:p>
          <a:p>
            <a:pPr algn="ctr"/>
            <a:r>
              <a:rPr lang="en-US" sz="2600" b="1">
                <a:solidFill>
                  <a:srgbClr val="FF0000"/>
                </a:solidFill>
              </a:rPr>
              <a:t>over-expressing wt htt, but not mutant htt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Picture 1"/>
          <p:cNvPicPr>
            <a:picLocks noChangeAspect="1"/>
          </p:cNvPicPr>
          <p:nvPr/>
        </p:nvPicPr>
        <p:blipFill>
          <a:blip r:embed="rId2"/>
          <a:srcRect/>
          <a:stretch>
            <a:fillRect/>
          </a:stretch>
        </p:blipFill>
        <p:spPr bwMode="auto">
          <a:xfrm>
            <a:off x="2103438" y="1222375"/>
            <a:ext cx="5067300" cy="2733675"/>
          </a:xfrm>
          <a:prstGeom prst="rect">
            <a:avLst/>
          </a:prstGeom>
          <a:noFill/>
          <a:ln w="9525">
            <a:noFill/>
            <a:miter lim="800000"/>
            <a:headEnd/>
            <a:tailEnd/>
          </a:ln>
        </p:spPr>
      </p:pic>
      <p:pic>
        <p:nvPicPr>
          <p:cNvPr id="37891" name="Picture 2"/>
          <p:cNvPicPr>
            <a:picLocks noChangeAspect="1"/>
          </p:cNvPicPr>
          <p:nvPr/>
        </p:nvPicPr>
        <p:blipFill>
          <a:blip r:embed="rId3"/>
          <a:srcRect/>
          <a:stretch>
            <a:fillRect/>
          </a:stretch>
        </p:blipFill>
        <p:spPr bwMode="auto">
          <a:xfrm>
            <a:off x="2103438" y="3876675"/>
            <a:ext cx="5067300" cy="2705100"/>
          </a:xfrm>
          <a:prstGeom prst="rect">
            <a:avLst/>
          </a:prstGeom>
          <a:noFill/>
          <a:ln w="9525">
            <a:noFill/>
            <a:miter lim="800000"/>
            <a:headEnd/>
            <a:tailEnd/>
          </a:ln>
        </p:spPr>
      </p:pic>
      <p:pic>
        <p:nvPicPr>
          <p:cNvPr id="37892" name="Picture 3"/>
          <p:cNvPicPr>
            <a:picLocks noChangeAspect="1"/>
          </p:cNvPicPr>
          <p:nvPr/>
        </p:nvPicPr>
        <p:blipFill>
          <a:blip r:embed="rId4"/>
          <a:srcRect/>
          <a:stretch>
            <a:fillRect/>
          </a:stretch>
        </p:blipFill>
        <p:spPr bwMode="auto">
          <a:xfrm>
            <a:off x="4449763" y="6543675"/>
            <a:ext cx="4581525" cy="300038"/>
          </a:xfrm>
          <a:prstGeom prst="rect">
            <a:avLst/>
          </a:prstGeom>
          <a:noFill/>
          <a:ln w="9525">
            <a:noFill/>
            <a:miter lim="800000"/>
            <a:headEnd/>
            <a:tailEnd/>
          </a:ln>
        </p:spPr>
      </p:pic>
      <p:sp>
        <p:nvSpPr>
          <p:cNvPr id="37893" name="TextBox 4"/>
          <p:cNvSpPr txBox="1">
            <a:spLocks noChangeArrowheads="1"/>
          </p:cNvSpPr>
          <p:nvPr/>
        </p:nvSpPr>
        <p:spPr bwMode="auto">
          <a:xfrm>
            <a:off x="223838" y="60325"/>
            <a:ext cx="8677275" cy="1169551"/>
          </a:xfrm>
          <a:prstGeom prst="rect">
            <a:avLst/>
          </a:prstGeom>
          <a:noFill/>
          <a:ln w="9525">
            <a:noFill/>
            <a:miter lim="800000"/>
            <a:headEnd/>
            <a:tailEnd/>
          </a:ln>
        </p:spPr>
        <p:txBody>
          <a:bodyPr>
            <a:prstTxWarp prst="textNoShape">
              <a:avLst/>
            </a:prstTxWarp>
            <a:spAutoFit/>
          </a:bodyPr>
          <a:lstStyle/>
          <a:p>
            <a:pPr algn="ctr"/>
            <a:r>
              <a:rPr lang="en-US" sz="2400" b="1" dirty="0">
                <a:solidFill>
                  <a:srgbClr val="FF0000"/>
                </a:solidFill>
              </a:rPr>
              <a:t>Abolishing fission (Drp1 mutant) or inducing fusion (Mfn2 expression) RESCUES the mitochondrial fragmentation phenotype </a:t>
            </a:r>
          </a:p>
          <a:p>
            <a:pPr algn="ctr"/>
            <a:r>
              <a:rPr lang="en-US" sz="2200" b="1" dirty="0">
                <a:solidFill>
                  <a:srgbClr val="000090"/>
                </a:solidFill>
              </a:rPr>
              <a:t>Cellular death by apoptosis caused by mutant </a:t>
            </a:r>
            <a:r>
              <a:rPr lang="en-US" sz="2200" b="1" dirty="0" err="1">
                <a:solidFill>
                  <a:srgbClr val="000090"/>
                </a:solidFill>
              </a:rPr>
              <a:t>htt</a:t>
            </a:r>
            <a:r>
              <a:rPr lang="en-US" sz="2200" b="1" dirty="0">
                <a:solidFill>
                  <a:srgbClr val="000090"/>
                </a:solidFill>
              </a:rPr>
              <a:t> is rescued too</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Down Arrow 2"/>
          <p:cNvSpPr/>
          <p:nvPr/>
        </p:nvSpPr>
        <p:spPr>
          <a:xfrm>
            <a:off x="3636963" y="1866900"/>
            <a:ext cx="1960562" cy="1924050"/>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15" name="TextBox 3"/>
          <p:cNvSpPr txBox="1">
            <a:spLocks noChangeArrowheads="1"/>
          </p:cNvSpPr>
          <p:nvPr/>
        </p:nvSpPr>
        <p:spPr bwMode="auto">
          <a:xfrm>
            <a:off x="381000" y="228600"/>
            <a:ext cx="8229600" cy="769441"/>
          </a:xfrm>
          <a:prstGeom prst="rect">
            <a:avLst/>
          </a:prstGeom>
          <a:noFill/>
          <a:ln w="9525">
            <a:noFill/>
            <a:miter lim="800000"/>
            <a:headEnd/>
            <a:tailEnd/>
          </a:ln>
        </p:spPr>
        <p:txBody>
          <a:bodyPr>
            <a:prstTxWarp prst="textNoShape">
              <a:avLst/>
            </a:prstTxWarp>
            <a:spAutoFit/>
          </a:bodyPr>
          <a:lstStyle/>
          <a:p>
            <a:pPr algn="ctr"/>
            <a:r>
              <a:rPr lang="en-US" sz="2200" b="1" dirty="0"/>
              <a:t>Mutant </a:t>
            </a:r>
            <a:r>
              <a:rPr lang="en-US" sz="2200" b="1" dirty="0" err="1"/>
              <a:t>htt</a:t>
            </a:r>
            <a:r>
              <a:rPr lang="en-US" sz="2200" b="1" dirty="0"/>
              <a:t> </a:t>
            </a:r>
            <a:r>
              <a:rPr lang="en-US" sz="2200" b="1" u="sng" dirty="0"/>
              <a:t>PREDISPOSES</a:t>
            </a:r>
            <a:r>
              <a:rPr lang="en-US" sz="2200" b="1" dirty="0"/>
              <a:t> cells to toxic stimuli leading to increased mitochondrial fission and therefore dysfunction</a:t>
            </a:r>
          </a:p>
        </p:txBody>
      </p:sp>
      <p:sp>
        <p:nvSpPr>
          <p:cNvPr id="38916" name="TextBox 4"/>
          <p:cNvSpPr txBox="1">
            <a:spLocks noChangeArrowheads="1"/>
          </p:cNvSpPr>
          <p:nvPr/>
        </p:nvSpPr>
        <p:spPr bwMode="auto">
          <a:xfrm>
            <a:off x="304800" y="4724400"/>
            <a:ext cx="8839200" cy="1015663"/>
          </a:xfrm>
          <a:prstGeom prst="rect">
            <a:avLst/>
          </a:prstGeom>
          <a:noFill/>
          <a:ln w="9525">
            <a:noFill/>
            <a:miter lim="800000"/>
            <a:headEnd/>
            <a:tailEnd/>
          </a:ln>
        </p:spPr>
        <p:txBody>
          <a:bodyPr>
            <a:prstTxWarp prst="textNoShape">
              <a:avLst/>
            </a:prstTxWarp>
            <a:spAutoFit/>
          </a:bodyPr>
          <a:lstStyle/>
          <a:p>
            <a:pPr algn="ctr"/>
            <a:r>
              <a:rPr lang="en-US" sz="3000" b="1" dirty="0">
                <a:solidFill>
                  <a:srgbClr val="0000FF"/>
                </a:solidFill>
              </a:rPr>
              <a:t>A role for unbalanced fusion/fission in mitochondrial dysfunction in HD?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1"/>
          <p:cNvPicPr>
            <a:picLocks noChangeAspect="1"/>
          </p:cNvPicPr>
          <p:nvPr/>
        </p:nvPicPr>
        <p:blipFill>
          <a:blip r:embed="rId2"/>
          <a:srcRect/>
          <a:stretch>
            <a:fillRect/>
          </a:stretch>
        </p:blipFill>
        <p:spPr bwMode="auto">
          <a:xfrm>
            <a:off x="858838" y="1047750"/>
            <a:ext cx="7859712" cy="3530600"/>
          </a:xfrm>
          <a:prstGeom prst="rect">
            <a:avLst/>
          </a:prstGeom>
          <a:noFill/>
          <a:ln w="9525">
            <a:noFill/>
            <a:miter lim="800000"/>
            <a:headEnd/>
            <a:tailEnd/>
          </a:ln>
        </p:spPr>
      </p:pic>
      <p:pic>
        <p:nvPicPr>
          <p:cNvPr id="39939" name="Picture 2"/>
          <p:cNvPicPr>
            <a:picLocks noChangeAspect="1"/>
          </p:cNvPicPr>
          <p:nvPr/>
        </p:nvPicPr>
        <p:blipFill>
          <a:blip r:embed="rId3"/>
          <a:srcRect/>
          <a:stretch>
            <a:fillRect/>
          </a:stretch>
        </p:blipFill>
        <p:spPr bwMode="auto">
          <a:xfrm>
            <a:off x="161925" y="6332538"/>
            <a:ext cx="8813800" cy="13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2" name="Picture 1"/>
          <p:cNvPicPr>
            <a:picLocks noChangeAspect="1"/>
          </p:cNvPicPr>
          <p:nvPr/>
        </p:nvPicPr>
        <p:blipFill>
          <a:blip r:embed="rId2"/>
          <a:srcRect/>
          <a:stretch>
            <a:fillRect/>
          </a:stretch>
        </p:blipFill>
        <p:spPr bwMode="auto">
          <a:xfrm>
            <a:off x="1517650" y="1765300"/>
            <a:ext cx="6108700" cy="1752600"/>
          </a:xfrm>
          <a:prstGeom prst="rect">
            <a:avLst/>
          </a:prstGeom>
          <a:noFill/>
          <a:ln w="9525">
            <a:noFill/>
            <a:miter lim="800000"/>
            <a:headEnd/>
            <a:tailEnd/>
          </a:ln>
        </p:spPr>
      </p:pic>
      <p:pic>
        <p:nvPicPr>
          <p:cNvPr id="40963" name="Picture 2"/>
          <p:cNvPicPr>
            <a:picLocks noChangeAspect="1"/>
          </p:cNvPicPr>
          <p:nvPr/>
        </p:nvPicPr>
        <p:blipFill>
          <a:blip r:embed="rId3"/>
          <a:srcRect/>
          <a:stretch>
            <a:fillRect/>
          </a:stretch>
        </p:blipFill>
        <p:spPr bwMode="auto">
          <a:xfrm>
            <a:off x="2844800" y="3949700"/>
            <a:ext cx="1727200" cy="1320800"/>
          </a:xfrm>
          <a:prstGeom prst="rect">
            <a:avLst/>
          </a:prstGeom>
          <a:noFill/>
          <a:ln w="9525">
            <a:noFill/>
            <a:miter lim="800000"/>
            <a:headEnd/>
            <a:tailEnd/>
          </a:ln>
        </p:spPr>
      </p:pic>
      <p:pic>
        <p:nvPicPr>
          <p:cNvPr id="40964" name="Picture 3"/>
          <p:cNvPicPr>
            <a:picLocks noChangeAspect="1"/>
          </p:cNvPicPr>
          <p:nvPr/>
        </p:nvPicPr>
        <p:blipFill>
          <a:blip r:embed="rId4"/>
          <a:srcRect/>
          <a:stretch>
            <a:fillRect/>
          </a:stretch>
        </p:blipFill>
        <p:spPr bwMode="auto">
          <a:xfrm>
            <a:off x="3636963" y="5270500"/>
            <a:ext cx="1155700" cy="558800"/>
          </a:xfrm>
          <a:prstGeom prst="rect">
            <a:avLst/>
          </a:prstGeom>
          <a:noFill/>
          <a:ln w="9525">
            <a:noFill/>
            <a:miter lim="800000"/>
            <a:headEnd/>
            <a:tailEnd/>
          </a:ln>
        </p:spPr>
      </p:pic>
      <p:pic>
        <p:nvPicPr>
          <p:cNvPr id="40965" name="Picture 4"/>
          <p:cNvPicPr>
            <a:picLocks noChangeAspect="1"/>
          </p:cNvPicPr>
          <p:nvPr/>
        </p:nvPicPr>
        <p:blipFill>
          <a:blip r:embed="rId5"/>
          <a:srcRect/>
          <a:stretch>
            <a:fillRect/>
          </a:stretch>
        </p:blipFill>
        <p:spPr bwMode="auto">
          <a:xfrm>
            <a:off x="161925" y="6332538"/>
            <a:ext cx="8813800" cy="139700"/>
          </a:xfrm>
          <a:prstGeom prst="rect">
            <a:avLst/>
          </a:prstGeom>
          <a:noFill/>
          <a:ln w="9525">
            <a:noFill/>
            <a:miter lim="800000"/>
            <a:headEnd/>
            <a:tailEnd/>
          </a:ln>
        </p:spPr>
      </p:pic>
      <p:sp>
        <p:nvSpPr>
          <p:cNvPr id="40966" name="TextBox 5"/>
          <p:cNvSpPr txBox="1">
            <a:spLocks noChangeArrowheads="1"/>
          </p:cNvSpPr>
          <p:nvPr/>
        </p:nvSpPr>
        <p:spPr bwMode="auto">
          <a:xfrm>
            <a:off x="678451" y="465138"/>
            <a:ext cx="7782336" cy="1015663"/>
          </a:xfrm>
          <a:prstGeom prst="rect">
            <a:avLst/>
          </a:prstGeom>
          <a:noFill/>
          <a:ln w="9525">
            <a:noFill/>
            <a:miter lim="800000"/>
            <a:headEnd/>
            <a:tailEnd/>
          </a:ln>
        </p:spPr>
        <p:txBody>
          <a:bodyPr wrap="none">
            <a:prstTxWarp prst="textNoShape">
              <a:avLst/>
            </a:prstTxWarp>
            <a:spAutoFit/>
          </a:bodyPr>
          <a:lstStyle/>
          <a:p>
            <a:pPr algn="ctr"/>
            <a:r>
              <a:rPr lang="en-US" sz="3000" b="1">
                <a:solidFill>
                  <a:srgbClr val="FF0000"/>
                </a:solidFill>
              </a:rPr>
              <a:t>Mutant htt causes mitochondrial fragmentation </a:t>
            </a:r>
          </a:p>
          <a:p>
            <a:pPr algn="ctr"/>
            <a:r>
              <a:rPr lang="en-US" sz="3000" b="1">
                <a:solidFill>
                  <a:srgbClr val="FF0000"/>
                </a:solidFill>
              </a:rPr>
              <a:t>in fibroblasts of HD patients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1"/>
          <p:cNvPicPr>
            <a:picLocks noChangeAspect="1"/>
          </p:cNvPicPr>
          <p:nvPr/>
        </p:nvPicPr>
        <p:blipFill>
          <a:blip r:embed="rId2"/>
          <a:srcRect/>
          <a:stretch>
            <a:fillRect/>
          </a:stretch>
        </p:blipFill>
        <p:spPr bwMode="auto">
          <a:xfrm>
            <a:off x="993775" y="1971675"/>
            <a:ext cx="7216775" cy="2411413"/>
          </a:xfrm>
          <a:prstGeom prst="rect">
            <a:avLst/>
          </a:prstGeom>
          <a:noFill/>
          <a:ln w="9525">
            <a:noFill/>
            <a:miter lim="800000"/>
            <a:headEnd/>
            <a:tailEnd/>
          </a:ln>
        </p:spPr>
      </p:pic>
      <p:pic>
        <p:nvPicPr>
          <p:cNvPr id="41987" name="Picture 2"/>
          <p:cNvPicPr>
            <a:picLocks noChangeAspect="1"/>
          </p:cNvPicPr>
          <p:nvPr/>
        </p:nvPicPr>
        <p:blipFill>
          <a:blip r:embed="rId3"/>
          <a:srcRect/>
          <a:stretch>
            <a:fillRect/>
          </a:stretch>
        </p:blipFill>
        <p:spPr bwMode="auto">
          <a:xfrm>
            <a:off x="161925" y="6332538"/>
            <a:ext cx="8813800" cy="139700"/>
          </a:xfrm>
          <a:prstGeom prst="rect">
            <a:avLst/>
          </a:prstGeom>
          <a:noFill/>
          <a:ln w="9525">
            <a:noFill/>
            <a:miter lim="800000"/>
            <a:headEnd/>
            <a:tailEnd/>
          </a:ln>
        </p:spPr>
      </p:pic>
      <p:sp>
        <p:nvSpPr>
          <p:cNvPr id="41988" name="TextBox 3"/>
          <p:cNvSpPr txBox="1">
            <a:spLocks noChangeArrowheads="1"/>
          </p:cNvSpPr>
          <p:nvPr/>
        </p:nvSpPr>
        <p:spPr bwMode="auto">
          <a:xfrm>
            <a:off x="944379" y="339725"/>
            <a:ext cx="7258417" cy="1015663"/>
          </a:xfrm>
          <a:prstGeom prst="rect">
            <a:avLst/>
          </a:prstGeom>
          <a:noFill/>
          <a:ln w="9525">
            <a:noFill/>
            <a:miter lim="800000"/>
            <a:headEnd/>
            <a:tailEnd/>
          </a:ln>
        </p:spPr>
        <p:txBody>
          <a:bodyPr wrap="none">
            <a:prstTxWarp prst="textNoShape">
              <a:avLst/>
            </a:prstTxWarp>
            <a:spAutoFit/>
          </a:bodyPr>
          <a:lstStyle/>
          <a:p>
            <a:pPr algn="ctr"/>
            <a:r>
              <a:rPr lang="en-US" sz="3000" b="1" dirty="0" err="1">
                <a:solidFill>
                  <a:srgbClr val="FF0000"/>
                </a:solidFill>
              </a:rPr>
              <a:t>PolyQ</a:t>
            </a:r>
            <a:r>
              <a:rPr lang="en-US" sz="3000" b="1" dirty="0">
                <a:solidFill>
                  <a:srgbClr val="FF0000"/>
                </a:solidFill>
              </a:rPr>
              <a:t> expansion associated with HD impairs </a:t>
            </a:r>
          </a:p>
          <a:p>
            <a:pPr algn="ctr"/>
            <a:r>
              <a:rPr lang="en-US" sz="3000" b="1" dirty="0">
                <a:solidFill>
                  <a:srgbClr val="FF0000"/>
                </a:solidFill>
              </a:rPr>
              <a:t>mitochondrial movement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10" name="Picture 1"/>
          <p:cNvPicPr>
            <a:picLocks noChangeAspect="1"/>
          </p:cNvPicPr>
          <p:nvPr/>
        </p:nvPicPr>
        <p:blipFill>
          <a:blip r:embed="rId2"/>
          <a:srcRect/>
          <a:stretch>
            <a:fillRect/>
          </a:stretch>
        </p:blipFill>
        <p:spPr bwMode="auto">
          <a:xfrm>
            <a:off x="1504950" y="1676400"/>
            <a:ext cx="6134100" cy="3505200"/>
          </a:xfrm>
          <a:prstGeom prst="rect">
            <a:avLst/>
          </a:prstGeom>
          <a:noFill/>
          <a:ln w="9525">
            <a:noFill/>
            <a:miter lim="800000"/>
            <a:headEnd/>
            <a:tailEnd/>
          </a:ln>
        </p:spPr>
      </p:pic>
      <p:sp>
        <p:nvSpPr>
          <p:cNvPr id="43011" name="TextBox 2"/>
          <p:cNvSpPr txBox="1">
            <a:spLocks noChangeArrowheads="1"/>
          </p:cNvSpPr>
          <p:nvPr/>
        </p:nvSpPr>
        <p:spPr bwMode="auto">
          <a:xfrm>
            <a:off x="930275" y="2111375"/>
            <a:ext cx="504825" cy="368300"/>
          </a:xfrm>
          <a:prstGeom prst="rect">
            <a:avLst/>
          </a:prstGeom>
          <a:noFill/>
          <a:ln w="9525">
            <a:noFill/>
            <a:miter lim="800000"/>
            <a:headEnd/>
            <a:tailEnd/>
          </a:ln>
        </p:spPr>
        <p:txBody>
          <a:bodyPr wrap="none">
            <a:prstTxWarp prst="textNoShape">
              <a:avLst/>
            </a:prstTxWarp>
            <a:spAutoFit/>
          </a:bodyPr>
          <a:lstStyle/>
          <a:p>
            <a:r>
              <a:rPr lang="en-US"/>
              <a:t>WT</a:t>
            </a:r>
          </a:p>
        </p:txBody>
      </p:sp>
      <p:sp>
        <p:nvSpPr>
          <p:cNvPr id="43012" name="TextBox 3"/>
          <p:cNvSpPr txBox="1">
            <a:spLocks noChangeArrowheads="1"/>
          </p:cNvSpPr>
          <p:nvPr/>
        </p:nvSpPr>
        <p:spPr bwMode="auto">
          <a:xfrm>
            <a:off x="533400" y="3514725"/>
            <a:ext cx="890588" cy="369888"/>
          </a:xfrm>
          <a:prstGeom prst="rect">
            <a:avLst/>
          </a:prstGeom>
          <a:noFill/>
          <a:ln w="9525">
            <a:noFill/>
            <a:miter lim="800000"/>
            <a:headEnd/>
            <a:tailEnd/>
          </a:ln>
        </p:spPr>
        <p:txBody>
          <a:bodyPr wrap="none">
            <a:prstTxWarp prst="textNoShape">
              <a:avLst/>
            </a:prstTxWarp>
            <a:spAutoFit/>
          </a:bodyPr>
          <a:lstStyle/>
          <a:p>
            <a:r>
              <a:rPr lang="en-US"/>
              <a:t>YAC128</a:t>
            </a:r>
          </a:p>
        </p:txBody>
      </p:sp>
      <p:pic>
        <p:nvPicPr>
          <p:cNvPr id="43013" name="Picture 4"/>
          <p:cNvPicPr>
            <a:picLocks noChangeAspect="1"/>
          </p:cNvPicPr>
          <p:nvPr/>
        </p:nvPicPr>
        <p:blipFill>
          <a:blip r:embed="rId3"/>
          <a:srcRect/>
          <a:stretch>
            <a:fillRect/>
          </a:stretch>
        </p:blipFill>
        <p:spPr bwMode="auto">
          <a:xfrm>
            <a:off x="161925" y="6332538"/>
            <a:ext cx="8813800" cy="139700"/>
          </a:xfrm>
          <a:prstGeom prst="rect">
            <a:avLst/>
          </a:prstGeom>
          <a:noFill/>
          <a:ln w="9525">
            <a:noFill/>
            <a:miter lim="800000"/>
            <a:headEnd/>
            <a:tailEnd/>
          </a:ln>
        </p:spPr>
      </p:pic>
      <p:sp>
        <p:nvSpPr>
          <p:cNvPr id="43014" name="TextBox 5"/>
          <p:cNvSpPr txBox="1">
            <a:spLocks noChangeArrowheads="1"/>
          </p:cNvSpPr>
          <p:nvPr/>
        </p:nvSpPr>
        <p:spPr bwMode="auto">
          <a:xfrm>
            <a:off x="533400" y="352778"/>
            <a:ext cx="7907318" cy="954107"/>
          </a:xfrm>
          <a:prstGeom prst="rect">
            <a:avLst/>
          </a:prstGeom>
          <a:noFill/>
          <a:ln w="9525">
            <a:noFill/>
            <a:miter lim="800000"/>
            <a:headEnd/>
            <a:tailEnd/>
          </a:ln>
        </p:spPr>
        <p:txBody>
          <a:bodyPr wrap="square">
            <a:prstTxWarp prst="textNoShape">
              <a:avLst/>
            </a:prstTxWarp>
            <a:spAutoFit/>
          </a:bodyPr>
          <a:lstStyle/>
          <a:p>
            <a:pPr algn="ctr"/>
            <a:r>
              <a:rPr lang="en-US" sz="2800" b="1" dirty="0" err="1">
                <a:solidFill>
                  <a:srgbClr val="FF0000"/>
                </a:solidFill>
              </a:rPr>
              <a:t>PolyQ</a:t>
            </a:r>
            <a:r>
              <a:rPr lang="en-US" sz="2800" b="1" dirty="0">
                <a:solidFill>
                  <a:srgbClr val="FF0000"/>
                </a:solidFill>
              </a:rPr>
              <a:t> expansion </a:t>
            </a:r>
            <a:r>
              <a:rPr lang="en-US" sz="2800" b="1" dirty="0" smtClean="0">
                <a:solidFill>
                  <a:srgbClr val="FF0000"/>
                </a:solidFill>
              </a:rPr>
              <a:t>associated </a:t>
            </a:r>
            <a:r>
              <a:rPr lang="en-US" sz="2800" b="1" dirty="0">
                <a:solidFill>
                  <a:srgbClr val="FF0000"/>
                </a:solidFill>
              </a:rPr>
              <a:t>with HD affects mitochondrial </a:t>
            </a:r>
            <a:r>
              <a:rPr lang="en-US" sz="2800" b="1" dirty="0" smtClean="0">
                <a:solidFill>
                  <a:srgbClr val="FF0000"/>
                </a:solidFill>
              </a:rPr>
              <a:t>size</a:t>
            </a:r>
            <a:endParaRPr lang="en-US" sz="2800" b="1"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2"/>
          <p:cNvPicPr>
            <a:picLocks noChangeAspect="1"/>
          </p:cNvPicPr>
          <p:nvPr/>
        </p:nvPicPr>
        <p:blipFill>
          <a:blip r:embed="rId2"/>
          <a:srcRect/>
          <a:stretch>
            <a:fillRect/>
          </a:stretch>
        </p:blipFill>
        <p:spPr bwMode="auto">
          <a:xfrm>
            <a:off x="4895850" y="2101850"/>
            <a:ext cx="2025650" cy="2657475"/>
          </a:xfrm>
          <a:prstGeom prst="rect">
            <a:avLst/>
          </a:prstGeom>
          <a:noFill/>
          <a:ln w="9525">
            <a:noFill/>
            <a:miter lim="800000"/>
            <a:headEnd/>
            <a:tailEnd/>
          </a:ln>
        </p:spPr>
      </p:pic>
      <p:pic>
        <p:nvPicPr>
          <p:cNvPr id="45059" name="Picture 3"/>
          <p:cNvPicPr>
            <a:picLocks noChangeAspect="1"/>
          </p:cNvPicPr>
          <p:nvPr/>
        </p:nvPicPr>
        <p:blipFill>
          <a:blip r:embed="rId3"/>
          <a:srcRect/>
          <a:stretch>
            <a:fillRect/>
          </a:stretch>
        </p:blipFill>
        <p:spPr bwMode="auto">
          <a:xfrm>
            <a:off x="6934200" y="2411413"/>
            <a:ext cx="2057400" cy="2389187"/>
          </a:xfrm>
          <a:prstGeom prst="rect">
            <a:avLst/>
          </a:prstGeom>
          <a:noFill/>
          <a:ln w="9525">
            <a:noFill/>
            <a:miter lim="800000"/>
            <a:headEnd/>
            <a:tailEnd/>
          </a:ln>
        </p:spPr>
      </p:pic>
      <p:pic>
        <p:nvPicPr>
          <p:cNvPr id="45060" name="Picture 4"/>
          <p:cNvPicPr>
            <a:picLocks noChangeAspect="1"/>
          </p:cNvPicPr>
          <p:nvPr/>
        </p:nvPicPr>
        <p:blipFill>
          <a:blip r:embed="rId4"/>
          <a:srcRect/>
          <a:stretch>
            <a:fillRect/>
          </a:stretch>
        </p:blipFill>
        <p:spPr bwMode="auto">
          <a:xfrm>
            <a:off x="161925" y="6489700"/>
            <a:ext cx="8813800" cy="139700"/>
          </a:xfrm>
          <a:prstGeom prst="rect">
            <a:avLst/>
          </a:prstGeom>
          <a:noFill/>
          <a:ln w="9525">
            <a:noFill/>
            <a:miter lim="800000"/>
            <a:headEnd/>
            <a:tailEnd/>
          </a:ln>
        </p:spPr>
      </p:pic>
      <p:sp>
        <p:nvSpPr>
          <p:cNvPr id="45061" name="TextBox 11"/>
          <p:cNvSpPr txBox="1">
            <a:spLocks noChangeArrowheads="1"/>
          </p:cNvSpPr>
          <p:nvPr/>
        </p:nvSpPr>
        <p:spPr bwMode="auto">
          <a:xfrm>
            <a:off x="2057400" y="1676400"/>
            <a:ext cx="1403350" cy="323850"/>
          </a:xfrm>
          <a:prstGeom prst="rect">
            <a:avLst/>
          </a:prstGeom>
          <a:noFill/>
          <a:ln w="9525">
            <a:noFill/>
            <a:miter lim="800000"/>
            <a:headEnd/>
            <a:tailEnd/>
          </a:ln>
        </p:spPr>
        <p:txBody>
          <a:bodyPr wrap="none">
            <a:prstTxWarp prst="textNoShape">
              <a:avLst/>
            </a:prstTxWarp>
            <a:spAutoFit/>
          </a:bodyPr>
          <a:lstStyle/>
          <a:p>
            <a:r>
              <a:rPr lang="en-US" sz="1500" b="1">
                <a:solidFill>
                  <a:srgbClr val="000090"/>
                </a:solidFill>
              </a:rPr>
              <a:t>Human Brains</a:t>
            </a:r>
          </a:p>
        </p:txBody>
      </p:sp>
      <p:sp>
        <p:nvSpPr>
          <p:cNvPr id="45062" name="TextBox 12"/>
          <p:cNvSpPr txBox="1">
            <a:spLocks noChangeArrowheads="1"/>
          </p:cNvSpPr>
          <p:nvPr/>
        </p:nvSpPr>
        <p:spPr bwMode="auto">
          <a:xfrm>
            <a:off x="6019800" y="1676400"/>
            <a:ext cx="2514600" cy="554038"/>
          </a:xfrm>
          <a:prstGeom prst="rect">
            <a:avLst/>
          </a:prstGeom>
          <a:noFill/>
          <a:ln w="9525">
            <a:noFill/>
            <a:miter lim="800000"/>
            <a:headEnd/>
            <a:tailEnd/>
          </a:ln>
        </p:spPr>
        <p:txBody>
          <a:bodyPr>
            <a:prstTxWarp prst="textNoShape">
              <a:avLst/>
            </a:prstTxWarp>
            <a:spAutoFit/>
          </a:bodyPr>
          <a:lstStyle/>
          <a:p>
            <a:pPr algn="ctr"/>
            <a:r>
              <a:rPr lang="en-US" sz="1500" b="1">
                <a:solidFill>
                  <a:srgbClr val="000090"/>
                </a:solidFill>
              </a:rPr>
              <a:t>Mitochondrial lysates from mouse brain</a:t>
            </a:r>
          </a:p>
        </p:txBody>
      </p:sp>
      <p:sp>
        <p:nvSpPr>
          <p:cNvPr id="45063" name="TextBox 14"/>
          <p:cNvSpPr txBox="1">
            <a:spLocks noChangeArrowheads="1"/>
          </p:cNvSpPr>
          <p:nvPr/>
        </p:nvSpPr>
        <p:spPr bwMode="auto">
          <a:xfrm>
            <a:off x="1905000" y="447675"/>
            <a:ext cx="5651500" cy="830263"/>
          </a:xfrm>
          <a:prstGeom prst="rect">
            <a:avLst/>
          </a:prstGeom>
          <a:noFill/>
          <a:ln w="9525">
            <a:noFill/>
            <a:miter lim="800000"/>
            <a:headEnd/>
            <a:tailEnd/>
          </a:ln>
        </p:spPr>
        <p:txBody>
          <a:bodyPr wrap="none">
            <a:prstTxWarp prst="textNoShape">
              <a:avLst/>
            </a:prstTxWarp>
            <a:spAutoFit/>
          </a:bodyPr>
          <a:lstStyle/>
          <a:p>
            <a:pPr algn="ctr"/>
            <a:r>
              <a:rPr lang="en-US" sz="2600" b="1" dirty="0">
                <a:solidFill>
                  <a:srgbClr val="FF0000"/>
                </a:solidFill>
              </a:rPr>
              <a:t>Mutant HTT associates with DRP1 in HD</a:t>
            </a:r>
          </a:p>
          <a:p>
            <a:pPr algn="ctr"/>
            <a:r>
              <a:rPr lang="en-US" sz="2200" b="1" dirty="0" err="1">
                <a:solidFill>
                  <a:srgbClr val="000090"/>
                </a:solidFill>
              </a:rPr>
              <a:t>Colocalization</a:t>
            </a:r>
            <a:r>
              <a:rPr lang="en-US" sz="2200" b="1" dirty="0">
                <a:solidFill>
                  <a:srgbClr val="000090"/>
                </a:solidFill>
              </a:rPr>
              <a:t> is also found in neurons</a:t>
            </a:r>
          </a:p>
        </p:txBody>
      </p:sp>
      <p:pic>
        <p:nvPicPr>
          <p:cNvPr id="45064" name="Picture 9"/>
          <p:cNvPicPr>
            <a:picLocks noChangeAspect="1"/>
          </p:cNvPicPr>
          <p:nvPr/>
        </p:nvPicPr>
        <p:blipFill>
          <a:blip r:embed="rId5"/>
          <a:srcRect/>
          <a:stretch>
            <a:fillRect/>
          </a:stretch>
        </p:blipFill>
        <p:spPr bwMode="auto">
          <a:xfrm>
            <a:off x="685800" y="2044700"/>
            <a:ext cx="4216400" cy="2451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6082" name="Picture 1"/>
          <p:cNvPicPr>
            <a:picLocks noChangeAspect="1"/>
          </p:cNvPicPr>
          <p:nvPr/>
        </p:nvPicPr>
        <p:blipFill>
          <a:blip r:embed="rId2"/>
          <a:srcRect/>
          <a:stretch>
            <a:fillRect/>
          </a:stretch>
        </p:blipFill>
        <p:spPr bwMode="auto">
          <a:xfrm>
            <a:off x="5092700" y="1603375"/>
            <a:ext cx="2425700" cy="1968500"/>
          </a:xfrm>
          <a:prstGeom prst="rect">
            <a:avLst/>
          </a:prstGeom>
          <a:noFill/>
          <a:ln w="9525">
            <a:noFill/>
            <a:miter lim="800000"/>
            <a:headEnd/>
            <a:tailEnd/>
          </a:ln>
        </p:spPr>
      </p:pic>
      <p:pic>
        <p:nvPicPr>
          <p:cNvPr id="46083" name="Picture 2"/>
          <p:cNvPicPr>
            <a:picLocks noChangeAspect="1"/>
          </p:cNvPicPr>
          <p:nvPr/>
        </p:nvPicPr>
        <p:blipFill>
          <a:blip r:embed="rId3"/>
          <a:srcRect/>
          <a:stretch>
            <a:fillRect/>
          </a:stretch>
        </p:blipFill>
        <p:spPr bwMode="auto">
          <a:xfrm>
            <a:off x="2349500" y="3683000"/>
            <a:ext cx="4445000" cy="1460500"/>
          </a:xfrm>
          <a:prstGeom prst="rect">
            <a:avLst/>
          </a:prstGeom>
          <a:noFill/>
          <a:ln w="9525">
            <a:noFill/>
            <a:miter lim="800000"/>
            <a:headEnd/>
            <a:tailEnd/>
          </a:ln>
        </p:spPr>
      </p:pic>
      <p:sp>
        <p:nvSpPr>
          <p:cNvPr id="46084" name="TextBox 3"/>
          <p:cNvSpPr txBox="1">
            <a:spLocks noChangeArrowheads="1"/>
          </p:cNvSpPr>
          <p:nvPr/>
        </p:nvSpPr>
        <p:spPr bwMode="auto">
          <a:xfrm>
            <a:off x="2736850" y="5097463"/>
            <a:ext cx="1266825" cy="523875"/>
          </a:xfrm>
          <a:prstGeom prst="rect">
            <a:avLst/>
          </a:prstGeom>
          <a:noFill/>
          <a:ln w="9525">
            <a:noFill/>
            <a:miter lim="800000"/>
            <a:headEnd/>
            <a:tailEnd/>
          </a:ln>
        </p:spPr>
        <p:txBody>
          <a:bodyPr wrap="none">
            <a:prstTxWarp prst="textNoShape">
              <a:avLst/>
            </a:prstTxWarp>
            <a:spAutoFit/>
          </a:bodyPr>
          <a:lstStyle/>
          <a:p>
            <a:pPr algn="ctr"/>
            <a:r>
              <a:rPr lang="en-US" sz="1400"/>
              <a:t>DRP1 </a:t>
            </a:r>
          </a:p>
          <a:p>
            <a:pPr algn="ctr"/>
            <a:r>
              <a:rPr lang="en-US" sz="1400"/>
              <a:t>No nucleotides</a:t>
            </a:r>
          </a:p>
        </p:txBody>
      </p:sp>
      <p:sp>
        <p:nvSpPr>
          <p:cNvPr id="46085" name="TextBox 4"/>
          <p:cNvSpPr txBox="1">
            <a:spLocks noChangeArrowheads="1"/>
          </p:cNvSpPr>
          <p:nvPr/>
        </p:nvSpPr>
        <p:spPr bwMode="auto">
          <a:xfrm>
            <a:off x="4156075" y="5089525"/>
            <a:ext cx="1147763" cy="523875"/>
          </a:xfrm>
          <a:prstGeom prst="rect">
            <a:avLst/>
          </a:prstGeom>
          <a:noFill/>
          <a:ln w="9525">
            <a:noFill/>
            <a:miter lim="800000"/>
            <a:headEnd/>
            <a:tailEnd/>
          </a:ln>
        </p:spPr>
        <p:txBody>
          <a:bodyPr wrap="none">
            <a:prstTxWarp prst="textNoShape">
              <a:avLst/>
            </a:prstTxWarp>
            <a:spAutoFit/>
          </a:bodyPr>
          <a:lstStyle/>
          <a:p>
            <a:pPr algn="ctr"/>
            <a:r>
              <a:rPr lang="en-US" sz="1400"/>
              <a:t>DRP1</a:t>
            </a:r>
          </a:p>
          <a:p>
            <a:pPr algn="ctr"/>
            <a:r>
              <a:rPr lang="en-US" sz="1400"/>
              <a:t>+ nucleotides</a:t>
            </a:r>
          </a:p>
        </p:txBody>
      </p:sp>
      <p:sp>
        <p:nvSpPr>
          <p:cNvPr id="46086" name="TextBox 5"/>
          <p:cNvSpPr txBox="1">
            <a:spLocks noChangeArrowheads="1"/>
          </p:cNvSpPr>
          <p:nvPr/>
        </p:nvSpPr>
        <p:spPr bwMode="auto">
          <a:xfrm>
            <a:off x="5491163" y="5081588"/>
            <a:ext cx="1147762" cy="738187"/>
          </a:xfrm>
          <a:prstGeom prst="rect">
            <a:avLst/>
          </a:prstGeom>
          <a:noFill/>
          <a:ln w="9525">
            <a:noFill/>
            <a:miter lim="800000"/>
            <a:headEnd/>
            <a:tailEnd/>
          </a:ln>
        </p:spPr>
        <p:txBody>
          <a:bodyPr wrap="none">
            <a:prstTxWarp prst="textNoShape">
              <a:avLst/>
            </a:prstTxWarp>
            <a:spAutoFit/>
          </a:bodyPr>
          <a:lstStyle/>
          <a:p>
            <a:pPr algn="ctr"/>
            <a:r>
              <a:rPr lang="en-US" sz="1400"/>
              <a:t>DRP1</a:t>
            </a:r>
          </a:p>
          <a:p>
            <a:pPr algn="ctr"/>
            <a:r>
              <a:rPr lang="en-US" sz="1400"/>
              <a:t>+ nucleotides</a:t>
            </a:r>
          </a:p>
          <a:p>
            <a:pPr algn="ctr"/>
            <a:r>
              <a:rPr lang="en-US" sz="1400"/>
              <a:t>+httQ </a:t>
            </a:r>
            <a:r>
              <a:rPr lang="en-US" sz="1400" baseline="30000"/>
              <a:t>ext1-53</a:t>
            </a:r>
          </a:p>
        </p:txBody>
      </p:sp>
      <p:pic>
        <p:nvPicPr>
          <p:cNvPr id="46087" name="Picture 6"/>
          <p:cNvPicPr>
            <a:picLocks noChangeAspect="1"/>
          </p:cNvPicPr>
          <p:nvPr/>
        </p:nvPicPr>
        <p:blipFill>
          <a:blip r:embed="rId4"/>
          <a:srcRect/>
          <a:stretch>
            <a:fillRect/>
          </a:stretch>
        </p:blipFill>
        <p:spPr bwMode="auto">
          <a:xfrm>
            <a:off x="161925" y="6332538"/>
            <a:ext cx="8813800" cy="139700"/>
          </a:xfrm>
          <a:prstGeom prst="rect">
            <a:avLst/>
          </a:prstGeom>
          <a:noFill/>
          <a:ln w="9525">
            <a:noFill/>
            <a:miter lim="800000"/>
            <a:headEnd/>
            <a:tailEnd/>
          </a:ln>
        </p:spPr>
      </p:pic>
      <p:pic>
        <p:nvPicPr>
          <p:cNvPr id="46088" name="Picture 7"/>
          <p:cNvPicPr>
            <a:picLocks noChangeAspect="1"/>
          </p:cNvPicPr>
          <p:nvPr/>
        </p:nvPicPr>
        <p:blipFill>
          <a:blip r:embed="rId5"/>
          <a:srcRect/>
          <a:stretch>
            <a:fillRect/>
          </a:stretch>
        </p:blipFill>
        <p:spPr bwMode="auto">
          <a:xfrm>
            <a:off x="1292225" y="1925638"/>
            <a:ext cx="3784600" cy="1397000"/>
          </a:xfrm>
          <a:prstGeom prst="rect">
            <a:avLst/>
          </a:prstGeom>
          <a:noFill/>
          <a:ln w="9525">
            <a:noFill/>
            <a:miter lim="800000"/>
            <a:headEnd/>
            <a:tailEnd/>
          </a:ln>
        </p:spPr>
      </p:pic>
      <p:sp>
        <p:nvSpPr>
          <p:cNvPr id="46089" name="TextBox 8"/>
          <p:cNvSpPr txBox="1">
            <a:spLocks noChangeArrowheads="1"/>
          </p:cNvSpPr>
          <p:nvPr/>
        </p:nvSpPr>
        <p:spPr bwMode="auto">
          <a:xfrm>
            <a:off x="685530" y="376238"/>
            <a:ext cx="8258716" cy="954107"/>
          </a:xfrm>
          <a:prstGeom prst="rect">
            <a:avLst/>
          </a:prstGeom>
          <a:noFill/>
          <a:ln w="9525">
            <a:noFill/>
            <a:miter lim="800000"/>
            <a:headEnd/>
            <a:tailEnd/>
          </a:ln>
        </p:spPr>
        <p:txBody>
          <a:bodyPr wrap="none">
            <a:prstTxWarp prst="textNoShape">
              <a:avLst/>
            </a:prstTxWarp>
            <a:spAutoFit/>
          </a:bodyPr>
          <a:lstStyle/>
          <a:p>
            <a:pPr algn="ctr"/>
            <a:r>
              <a:rPr lang="en-US" sz="2800" b="1" dirty="0">
                <a:solidFill>
                  <a:srgbClr val="FF0000"/>
                </a:solidFill>
              </a:rPr>
              <a:t>Mutant HTT has greater affinity than wt HTT for DRP1:</a:t>
            </a:r>
          </a:p>
          <a:p>
            <a:pPr algn="ctr"/>
            <a:r>
              <a:rPr lang="en-US" sz="2800" b="1" dirty="0">
                <a:solidFill>
                  <a:srgbClr val="FF0000"/>
                </a:solidFill>
              </a:rPr>
              <a:t> effects on DRP1 </a:t>
            </a:r>
            <a:r>
              <a:rPr lang="en-US" sz="2800" b="1" dirty="0" err="1">
                <a:solidFill>
                  <a:srgbClr val="FF0000"/>
                </a:solidFill>
              </a:rPr>
              <a:t>GTPase</a:t>
            </a:r>
            <a:r>
              <a:rPr lang="en-US" sz="2800" b="1" dirty="0">
                <a:solidFill>
                  <a:srgbClr val="FF0000"/>
                </a:solidFill>
              </a:rPr>
              <a:t> </a:t>
            </a:r>
            <a:r>
              <a:rPr lang="en-US" sz="2800" b="1" dirty="0" smtClean="0">
                <a:solidFill>
                  <a:srgbClr val="FF0000"/>
                </a:solidFill>
              </a:rPr>
              <a:t>activity  </a:t>
            </a:r>
            <a:endParaRPr lang="en-US" sz="2800" b="1" dirty="0">
              <a:solidFill>
                <a:srgbClr val="FF0000"/>
              </a:solidFill>
            </a:endParaRPr>
          </a:p>
        </p:txBody>
      </p:sp>
      <p:sp>
        <p:nvSpPr>
          <p:cNvPr id="46090" name="TextBox 9"/>
          <p:cNvSpPr txBox="1">
            <a:spLocks noChangeArrowheads="1"/>
          </p:cNvSpPr>
          <p:nvPr/>
        </p:nvSpPr>
        <p:spPr bwMode="auto">
          <a:xfrm>
            <a:off x="6858000" y="3886200"/>
            <a:ext cx="2057400" cy="892175"/>
          </a:xfrm>
          <a:prstGeom prst="rect">
            <a:avLst/>
          </a:prstGeom>
          <a:noFill/>
          <a:ln w="9525">
            <a:noFill/>
            <a:miter lim="800000"/>
            <a:headEnd/>
            <a:tailEnd/>
          </a:ln>
        </p:spPr>
        <p:txBody>
          <a:bodyPr>
            <a:prstTxWarp prst="textNoShape">
              <a:avLst/>
            </a:prstTxWarp>
            <a:spAutoFit/>
          </a:bodyPr>
          <a:lstStyle/>
          <a:p>
            <a:r>
              <a:rPr lang="en-US" sz="1300" b="1">
                <a:solidFill>
                  <a:srgbClr val="000090"/>
                </a:solidFill>
              </a:rPr>
              <a:t>DRP1 forms oligomers in presence of GTP (is a GTPase), even thicker in presence of mutant htt.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p:cNvPicPr>
            <a:picLocks noChangeAspect="1"/>
          </p:cNvPicPr>
          <p:nvPr/>
        </p:nvPicPr>
        <p:blipFill>
          <a:blip r:embed="rId2"/>
          <a:srcRect/>
          <a:stretch>
            <a:fillRect/>
          </a:stretch>
        </p:blipFill>
        <p:spPr bwMode="auto">
          <a:xfrm>
            <a:off x="161925" y="6565900"/>
            <a:ext cx="8813800" cy="139700"/>
          </a:xfrm>
          <a:prstGeom prst="rect">
            <a:avLst/>
          </a:prstGeom>
          <a:noFill/>
          <a:ln w="9525">
            <a:noFill/>
            <a:miter lim="800000"/>
            <a:headEnd/>
            <a:tailEnd/>
          </a:ln>
        </p:spPr>
      </p:pic>
      <p:sp>
        <p:nvSpPr>
          <p:cNvPr id="47107" name="TextBox 3"/>
          <p:cNvSpPr txBox="1">
            <a:spLocks noChangeArrowheads="1"/>
          </p:cNvSpPr>
          <p:nvPr/>
        </p:nvSpPr>
        <p:spPr bwMode="auto">
          <a:xfrm>
            <a:off x="230381" y="304800"/>
            <a:ext cx="8745152" cy="1138773"/>
          </a:xfrm>
          <a:prstGeom prst="rect">
            <a:avLst/>
          </a:prstGeom>
          <a:noFill/>
          <a:ln w="9525">
            <a:noFill/>
            <a:miter lim="800000"/>
            <a:headEnd/>
            <a:tailEnd/>
          </a:ln>
        </p:spPr>
        <p:txBody>
          <a:bodyPr wrap="none">
            <a:prstTxWarp prst="textNoShape">
              <a:avLst/>
            </a:prstTxWarp>
            <a:spAutoFit/>
          </a:bodyPr>
          <a:lstStyle/>
          <a:p>
            <a:pPr algn="ctr"/>
            <a:r>
              <a:rPr lang="en-US" sz="2400" b="1" dirty="0">
                <a:solidFill>
                  <a:srgbClr val="FF0000"/>
                </a:solidFill>
              </a:rPr>
              <a:t>Inactive Drp1 mutant rescues the effects of </a:t>
            </a:r>
            <a:r>
              <a:rPr lang="en-US" sz="2400" b="1" dirty="0" err="1">
                <a:solidFill>
                  <a:srgbClr val="FF0000"/>
                </a:solidFill>
              </a:rPr>
              <a:t>polyQ</a:t>
            </a:r>
            <a:r>
              <a:rPr lang="en-US" sz="2400" b="1" dirty="0">
                <a:solidFill>
                  <a:srgbClr val="FF0000"/>
                </a:solidFill>
              </a:rPr>
              <a:t> </a:t>
            </a:r>
            <a:r>
              <a:rPr lang="en-US" sz="2400" b="1" dirty="0" err="1">
                <a:solidFill>
                  <a:srgbClr val="FF0000"/>
                </a:solidFill>
              </a:rPr>
              <a:t>htt</a:t>
            </a:r>
            <a:r>
              <a:rPr lang="en-US" sz="2400" b="1" dirty="0">
                <a:solidFill>
                  <a:srgbClr val="FF0000"/>
                </a:solidFill>
              </a:rPr>
              <a:t> </a:t>
            </a:r>
          </a:p>
          <a:p>
            <a:pPr algn="ctr"/>
            <a:r>
              <a:rPr lang="en-US" sz="2400" b="1" dirty="0">
                <a:solidFill>
                  <a:srgbClr val="FF0000"/>
                </a:solidFill>
              </a:rPr>
              <a:t>on mitochondrial fragmentation and cell death (and also transport)</a:t>
            </a:r>
          </a:p>
          <a:p>
            <a:pPr algn="ctr"/>
            <a:r>
              <a:rPr lang="en-US" sz="2000" b="1" dirty="0">
                <a:solidFill>
                  <a:srgbClr val="000090"/>
                </a:solidFill>
              </a:rPr>
              <a:t>Same effects achieved also by over-expression on Mfn2</a:t>
            </a:r>
          </a:p>
        </p:txBody>
      </p:sp>
      <p:pic>
        <p:nvPicPr>
          <p:cNvPr id="47108" name="Picture 4"/>
          <p:cNvPicPr>
            <a:picLocks noChangeAspect="1"/>
          </p:cNvPicPr>
          <p:nvPr/>
        </p:nvPicPr>
        <p:blipFill>
          <a:blip r:embed="rId3"/>
          <a:srcRect/>
          <a:stretch>
            <a:fillRect/>
          </a:stretch>
        </p:blipFill>
        <p:spPr bwMode="auto">
          <a:xfrm>
            <a:off x="3048000" y="1752600"/>
            <a:ext cx="3095625" cy="462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6" name="Picture 6"/>
          <p:cNvPicPr>
            <a:picLocks noChangeAspect="1"/>
          </p:cNvPicPr>
          <p:nvPr/>
        </p:nvPicPr>
        <p:blipFill>
          <a:blip r:embed="rId2"/>
          <a:srcRect/>
          <a:stretch>
            <a:fillRect/>
          </a:stretch>
        </p:blipFill>
        <p:spPr bwMode="auto">
          <a:xfrm>
            <a:off x="165100" y="6544810"/>
            <a:ext cx="8890000" cy="244475"/>
          </a:xfrm>
          <a:prstGeom prst="rect">
            <a:avLst/>
          </a:prstGeom>
          <a:noFill/>
          <a:ln w="9525">
            <a:noFill/>
            <a:miter lim="800000"/>
            <a:headEnd/>
            <a:tailEnd/>
          </a:ln>
        </p:spPr>
      </p:pic>
      <p:sp>
        <p:nvSpPr>
          <p:cNvPr id="49157" name="TextBox 7"/>
          <p:cNvSpPr txBox="1">
            <a:spLocks noChangeArrowheads="1"/>
          </p:cNvSpPr>
          <p:nvPr/>
        </p:nvSpPr>
        <p:spPr bwMode="auto">
          <a:xfrm>
            <a:off x="235209" y="210406"/>
            <a:ext cx="8670924" cy="1015663"/>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FF0000"/>
                </a:solidFill>
              </a:rPr>
              <a:t>WT or </a:t>
            </a:r>
            <a:r>
              <a:rPr lang="en-US" sz="3000" b="1" dirty="0" err="1">
                <a:solidFill>
                  <a:srgbClr val="FF0000"/>
                </a:solidFill>
              </a:rPr>
              <a:t>mut</a:t>
            </a:r>
            <a:r>
              <a:rPr lang="en-US" sz="3000" b="1" dirty="0">
                <a:solidFill>
                  <a:srgbClr val="FF0000"/>
                </a:solidFill>
              </a:rPr>
              <a:t> HTT differently affect REST</a:t>
            </a:r>
            <a:r>
              <a:rPr lang="en-US" sz="3000" b="1" dirty="0" smtClean="0">
                <a:solidFill>
                  <a:srgbClr val="FF0000"/>
                </a:solidFill>
              </a:rPr>
              <a:t> </a:t>
            </a:r>
          </a:p>
          <a:p>
            <a:pPr algn="ctr"/>
            <a:r>
              <a:rPr lang="en-US" sz="3000" b="1" dirty="0" smtClean="0">
                <a:solidFill>
                  <a:srgbClr val="FF0000"/>
                </a:solidFill>
              </a:rPr>
              <a:t>intracellular </a:t>
            </a:r>
            <a:r>
              <a:rPr lang="en-US" sz="3000" b="1" dirty="0">
                <a:solidFill>
                  <a:srgbClr val="FF0000"/>
                </a:solidFill>
              </a:rPr>
              <a:t>localization</a:t>
            </a:r>
          </a:p>
        </p:txBody>
      </p:sp>
      <p:sp>
        <p:nvSpPr>
          <p:cNvPr id="6" name="Rectangle 5"/>
          <p:cNvSpPr/>
          <p:nvPr/>
        </p:nvSpPr>
        <p:spPr>
          <a:xfrm>
            <a:off x="383841" y="5586145"/>
            <a:ext cx="8466286" cy="369332"/>
          </a:xfrm>
          <a:prstGeom prst="rect">
            <a:avLst/>
          </a:prstGeom>
        </p:spPr>
        <p:txBody>
          <a:bodyPr wrap="square">
            <a:spAutoFit/>
          </a:bodyPr>
          <a:lstStyle/>
          <a:p>
            <a:r>
              <a:rPr lang="en-US" b="1" dirty="0" smtClean="0">
                <a:solidFill>
                  <a:srgbClr val="000090"/>
                </a:solidFill>
              </a:rPr>
              <a:t>RE1-Silencing Transcription factor (REST), aka Neuron-Restrictive Silencer Factor (NRSF)</a:t>
            </a:r>
            <a:endParaRPr lang="en-US" b="1" dirty="0">
              <a:solidFill>
                <a:srgbClr val="000090"/>
              </a:solidFill>
            </a:endParaRPr>
          </a:p>
        </p:txBody>
      </p:sp>
      <p:pic>
        <p:nvPicPr>
          <p:cNvPr id="7" name="Picture 6"/>
          <p:cNvPicPr>
            <a:picLocks noChangeAspect="1"/>
          </p:cNvPicPr>
          <p:nvPr/>
        </p:nvPicPr>
        <p:blipFill>
          <a:blip r:embed="rId3"/>
          <a:stretch>
            <a:fillRect/>
          </a:stretch>
        </p:blipFill>
        <p:spPr>
          <a:xfrm>
            <a:off x="383841" y="1379596"/>
            <a:ext cx="8466286" cy="388221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952875" y="1127125"/>
            <a:ext cx="1538288" cy="2128838"/>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1" name="TextBox 2"/>
          <p:cNvSpPr txBox="1">
            <a:spLocks noChangeArrowheads="1"/>
          </p:cNvSpPr>
          <p:nvPr/>
        </p:nvSpPr>
        <p:spPr bwMode="auto">
          <a:xfrm>
            <a:off x="1" y="4006850"/>
            <a:ext cx="9144000" cy="1477328"/>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000090"/>
                </a:solidFill>
              </a:rPr>
              <a:t>Re-established mitochondrial fission and fusion balance improves the toxic effects of </a:t>
            </a:r>
            <a:r>
              <a:rPr lang="en-US" sz="3000" b="1" dirty="0" err="1">
                <a:solidFill>
                  <a:srgbClr val="000090"/>
                </a:solidFill>
              </a:rPr>
              <a:t>polyQ</a:t>
            </a:r>
            <a:r>
              <a:rPr lang="en-US" sz="3000" b="1" dirty="0">
                <a:solidFill>
                  <a:srgbClr val="000090"/>
                </a:solidFill>
              </a:rPr>
              <a:t> </a:t>
            </a:r>
            <a:r>
              <a:rPr lang="en-US" sz="3000" b="1" dirty="0" err="1">
                <a:solidFill>
                  <a:srgbClr val="000090"/>
                </a:solidFill>
              </a:rPr>
              <a:t>htt</a:t>
            </a:r>
            <a:r>
              <a:rPr lang="en-US" sz="3000" b="1" dirty="0">
                <a:solidFill>
                  <a:srgbClr val="000090"/>
                </a:solidFill>
              </a:rPr>
              <a:t> on mitochondrial motility, fragmentation and on cell death.</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1"/>
          <p:cNvPicPr>
            <a:picLocks noChangeAspect="1"/>
          </p:cNvPicPr>
          <p:nvPr/>
        </p:nvPicPr>
        <p:blipFill>
          <a:blip r:embed="rId2"/>
          <a:srcRect/>
          <a:stretch>
            <a:fillRect/>
          </a:stretch>
        </p:blipFill>
        <p:spPr bwMode="auto">
          <a:xfrm>
            <a:off x="285750" y="1090613"/>
            <a:ext cx="5189538" cy="5060950"/>
          </a:xfrm>
          <a:prstGeom prst="rect">
            <a:avLst/>
          </a:prstGeom>
          <a:noFill/>
          <a:ln w="9525">
            <a:noFill/>
            <a:miter lim="800000"/>
            <a:headEnd/>
            <a:tailEnd/>
          </a:ln>
        </p:spPr>
      </p:pic>
      <p:pic>
        <p:nvPicPr>
          <p:cNvPr id="49155" name="Picture 2"/>
          <p:cNvPicPr>
            <a:picLocks noChangeAspect="1"/>
          </p:cNvPicPr>
          <p:nvPr/>
        </p:nvPicPr>
        <p:blipFill>
          <a:blip r:embed="rId3"/>
          <a:srcRect/>
          <a:stretch>
            <a:fillRect/>
          </a:stretch>
        </p:blipFill>
        <p:spPr bwMode="auto">
          <a:xfrm>
            <a:off x="5475288" y="3208338"/>
            <a:ext cx="3440112" cy="1363662"/>
          </a:xfrm>
          <a:prstGeom prst="rect">
            <a:avLst/>
          </a:prstGeom>
          <a:noFill/>
          <a:ln w="9525">
            <a:noFill/>
            <a:miter lim="800000"/>
            <a:headEnd/>
            <a:tailEnd/>
          </a:ln>
        </p:spPr>
      </p:pic>
      <p:pic>
        <p:nvPicPr>
          <p:cNvPr id="49156" name="Picture 3"/>
          <p:cNvPicPr>
            <a:picLocks noChangeAspect="1"/>
          </p:cNvPicPr>
          <p:nvPr/>
        </p:nvPicPr>
        <p:blipFill>
          <a:blip r:embed="rId4"/>
          <a:srcRect/>
          <a:stretch>
            <a:fillRect/>
          </a:stretch>
        </p:blipFill>
        <p:spPr bwMode="auto">
          <a:xfrm>
            <a:off x="128588" y="6386513"/>
            <a:ext cx="8759825" cy="190500"/>
          </a:xfrm>
          <a:prstGeom prst="rect">
            <a:avLst/>
          </a:prstGeom>
          <a:noFill/>
          <a:ln w="9525">
            <a:noFill/>
            <a:miter lim="800000"/>
            <a:headEnd/>
            <a:tailEnd/>
          </a:ln>
        </p:spPr>
      </p:pic>
      <p:sp>
        <p:nvSpPr>
          <p:cNvPr id="49157" name="TextBox 4"/>
          <p:cNvSpPr txBox="1">
            <a:spLocks noChangeArrowheads="1"/>
          </p:cNvSpPr>
          <p:nvPr/>
        </p:nvSpPr>
        <p:spPr bwMode="auto">
          <a:xfrm>
            <a:off x="236069" y="228600"/>
            <a:ext cx="8724276" cy="892552"/>
          </a:xfrm>
          <a:prstGeom prst="rect">
            <a:avLst/>
          </a:prstGeom>
          <a:noFill/>
          <a:ln w="9525">
            <a:noFill/>
            <a:miter lim="800000"/>
            <a:headEnd/>
            <a:tailEnd/>
          </a:ln>
        </p:spPr>
        <p:txBody>
          <a:bodyPr wrap="none">
            <a:prstTxWarp prst="textNoShape">
              <a:avLst/>
            </a:prstTxWarp>
            <a:spAutoFit/>
          </a:bodyPr>
          <a:lstStyle/>
          <a:p>
            <a:pPr algn="ctr"/>
            <a:r>
              <a:rPr lang="en-US" sz="2600" b="1" dirty="0" err="1">
                <a:solidFill>
                  <a:srgbClr val="FF0000"/>
                </a:solidFill>
              </a:rPr>
              <a:t>PolyQ</a:t>
            </a:r>
            <a:r>
              <a:rPr lang="en-US" sz="2600" b="1" dirty="0">
                <a:solidFill>
                  <a:srgbClr val="FF0000"/>
                </a:solidFill>
              </a:rPr>
              <a:t> </a:t>
            </a:r>
            <a:r>
              <a:rPr lang="en-US" sz="2600" b="1" dirty="0" err="1">
                <a:solidFill>
                  <a:srgbClr val="FF0000"/>
                </a:solidFill>
              </a:rPr>
              <a:t>htt</a:t>
            </a:r>
            <a:r>
              <a:rPr lang="en-US" sz="2600" b="1" dirty="0">
                <a:solidFill>
                  <a:srgbClr val="FF0000"/>
                </a:solidFill>
              </a:rPr>
              <a:t> binds to Drp1 and disrupts the equilibrium between</a:t>
            </a:r>
          </a:p>
          <a:p>
            <a:pPr algn="ctr"/>
            <a:r>
              <a:rPr lang="en-US" sz="2600" b="1" dirty="0">
                <a:solidFill>
                  <a:srgbClr val="FF0000"/>
                </a:solidFill>
              </a:rPr>
              <a:t> fission and fusion: a model for </a:t>
            </a:r>
            <a:r>
              <a:rPr lang="en-US" sz="2600" b="1" dirty="0" err="1">
                <a:solidFill>
                  <a:srgbClr val="FF0000"/>
                </a:solidFill>
              </a:rPr>
              <a:t>htt</a:t>
            </a:r>
            <a:r>
              <a:rPr lang="en-US" sz="2600" b="1" dirty="0">
                <a:solidFill>
                  <a:srgbClr val="FF0000"/>
                </a:solidFill>
              </a:rPr>
              <a:t> toxicity in HD </a:t>
            </a:r>
          </a:p>
        </p:txBody>
      </p:sp>
      <p:sp>
        <p:nvSpPr>
          <p:cNvPr id="6" name="Rectangle 5"/>
          <p:cNvSpPr/>
          <p:nvPr/>
        </p:nvSpPr>
        <p:spPr>
          <a:xfrm>
            <a:off x="236069" y="1121152"/>
            <a:ext cx="2631566" cy="503041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extBox 1"/>
          <p:cNvSpPr txBox="1">
            <a:spLocks noChangeArrowheads="1"/>
          </p:cNvSpPr>
          <p:nvPr/>
        </p:nvSpPr>
        <p:spPr bwMode="auto">
          <a:xfrm>
            <a:off x="838200" y="2370138"/>
            <a:ext cx="7481888" cy="1076325"/>
          </a:xfrm>
          <a:prstGeom prst="rect">
            <a:avLst/>
          </a:prstGeom>
          <a:noFill/>
          <a:ln w="9525">
            <a:noFill/>
            <a:miter lim="800000"/>
            <a:headEnd/>
            <a:tailEnd/>
          </a:ln>
        </p:spPr>
        <p:txBody>
          <a:bodyPr wrap="none">
            <a:prstTxWarp prst="textNoShape">
              <a:avLst/>
            </a:prstTxWarp>
            <a:spAutoFit/>
          </a:bodyPr>
          <a:lstStyle/>
          <a:p>
            <a:pPr algn="ctr"/>
            <a:r>
              <a:rPr lang="en-US" sz="3200" b="1">
                <a:solidFill>
                  <a:srgbClr val="FF0000"/>
                </a:solidFill>
              </a:rPr>
              <a:t>Autophagy in HD:</a:t>
            </a:r>
          </a:p>
          <a:p>
            <a:pPr algn="ctr"/>
            <a:r>
              <a:rPr lang="en-US" sz="3200" b="1">
                <a:solidFill>
                  <a:srgbClr val="FF0000"/>
                </a:solidFill>
              </a:rPr>
              <a:t>Loss of physiologic function of mutant htt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81445" y="622713"/>
            <a:ext cx="6104462" cy="4380517"/>
          </a:xfrm>
          <a:prstGeom prst="rect">
            <a:avLst/>
          </a:prstGeom>
          <a:noFill/>
          <a:ln w="9525">
            <a:noFill/>
            <a:miter lim="800000"/>
            <a:headEnd/>
            <a:tailEnd/>
          </a:ln>
        </p:spPr>
      </p:pic>
      <p:pic>
        <p:nvPicPr>
          <p:cNvPr id="51203" name="Picture 3"/>
          <p:cNvPicPr>
            <a:picLocks noChangeAspect="1" noChangeArrowheads="1"/>
          </p:cNvPicPr>
          <p:nvPr/>
        </p:nvPicPr>
        <p:blipFill>
          <a:blip r:embed="rId3"/>
          <a:srcRect/>
          <a:stretch>
            <a:fillRect/>
          </a:stretch>
        </p:blipFill>
        <p:spPr bwMode="auto">
          <a:xfrm>
            <a:off x="6096000" y="2514600"/>
            <a:ext cx="2679700" cy="1828800"/>
          </a:xfrm>
          <a:prstGeom prst="rect">
            <a:avLst/>
          </a:prstGeom>
          <a:noFill/>
          <a:ln w="9525">
            <a:noFill/>
            <a:miter lim="800000"/>
            <a:headEnd/>
            <a:tailEnd/>
          </a:ln>
        </p:spPr>
      </p:pic>
      <p:pic>
        <p:nvPicPr>
          <p:cNvPr id="51204" name="Picture 4"/>
          <p:cNvPicPr>
            <a:picLocks noChangeAspect="1" noChangeArrowheads="1"/>
          </p:cNvPicPr>
          <p:nvPr/>
        </p:nvPicPr>
        <p:blipFill>
          <a:blip r:embed="rId4"/>
          <a:srcRect/>
          <a:stretch>
            <a:fillRect/>
          </a:stretch>
        </p:blipFill>
        <p:spPr bwMode="auto">
          <a:xfrm>
            <a:off x="3797585" y="5049851"/>
            <a:ext cx="4800600" cy="1658937"/>
          </a:xfrm>
          <a:prstGeom prst="rect">
            <a:avLst/>
          </a:prstGeom>
          <a:noFill/>
          <a:ln w="9525">
            <a:noFill/>
            <a:miter lim="800000"/>
            <a:headEnd/>
            <a:tailEnd/>
          </a:ln>
        </p:spPr>
      </p:pic>
      <p:pic>
        <p:nvPicPr>
          <p:cNvPr id="51205" name="Picture 5"/>
          <p:cNvPicPr>
            <a:picLocks noChangeAspect="1" noChangeArrowheads="1"/>
          </p:cNvPicPr>
          <p:nvPr/>
        </p:nvPicPr>
        <p:blipFill>
          <a:blip r:embed="rId5"/>
          <a:srcRect/>
          <a:stretch>
            <a:fillRect/>
          </a:stretch>
        </p:blipFill>
        <p:spPr bwMode="auto">
          <a:xfrm>
            <a:off x="228600" y="6640513"/>
            <a:ext cx="8686800" cy="141287"/>
          </a:xfrm>
          <a:prstGeom prst="rect">
            <a:avLst/>
          </a:prstGeom>
          <a:noFill/>
          <a:ln w="9525">
            <a:noFill/>
            <a:miter lim="800000"/>
            <a:headEnd/>
            <a:tailEnd/>
          </a:ln>
        </p:spPr>
      </p:pic>
      <p:sp>
        <p:nvSpPr>
          <p:cNvPr id="51206" name="Text Box 6"/>
          <p:cNvSpPr txBox="1">
            <a:spLocks noChangeArrowheads="1"/>
          </p:cNvSpPr>
          <p:nvPr/>
        </p:nvSpPr>
        <p:spPr bwMode="auto">
          <a:xfrm>
            <a:off x="236525" y="108868"/>
            <a:ext cx="8754720" cy="492443"/>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LC3II accumulates in HD: </a:t>
            </a:r>
            <a:r>
              <a:rPr lang="en-US" sz="2600" b="1" dirty="0" err="1">
                <a:solidFill>
                  <a:srgbClr val="FF0000"/>
                </a:solidFill>
              </a:rPr>
              <a:t>autophagy</a:t>
            </a:r>
            <a:r>
              <a:rPr lang="en-US" sz="2600" b="1" dirty="0">
                <a:solidFill>
                  <a:srgbClr val="FF0000"/>
                </a:solidFill>
              </a:rPr>
              <a:t> is induced or is defective?</a:t>
            </a:r>
          </a:p>
        </p:txBody>
      </p:sp>
      <p:sp>
        <p:nvSpPr>
          <p:cNvPr id="7" name="TextBox 6"/>
          <p:cNvSpPr txBox="1"/>
          <p:nvPr/>
        </p:nvSpPr>
        <p:spPr>
          <a:xfrm>
            <a:off x="2048311" y="5216040"/>
            <a:ext cx="751265" cy="369332"/>
          </a:xfrm>
          <a:prstGeom prst="rect">
            <a:avLst/>
          </a:prstGeom>
          <a:noFill/>
        </p:spPr>
        <p:txBody>
          <a:bodyPr wrap="none" rtlCol="0">
            <a:spAutoFit/>
          </a:bodyPr>
          <a:lstStyle/>
          <a:p>
            <a:r>
              <a:rPr lang="en-US" dirty="0" smtClean="0"/>
              <a:t>COS-7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283220" y="1554591"/>
            <a:ext cx="8224826" cy="3671511"/>
          </a:xfrm>
          <a:prstGeom prst="rect">
            <a:avLst/>
          </a:prstGeom>
          <a:noFill/>
          <a:ln w="9525">
            <a:noFill/>
            <a:miter lim="800000"/>
            <a:headEnd/>
            <a:tailEnd/>
          </a:ln>
        </p:spPr>
      </p:pic>
      <p:pic>
        <p:nvPicPr>
          <p:cNvPr id="52227" name="Picture 3"/>
          <p:cNvPicPr>
            <a:picLocks noChangeAspect="1" noChangeArrowheads="1"/>
          </p:cNvPicPr>
          <p:nvPr/>
        </p:nvPicPr>
        <p:blipFill>
          <a:blip r:embed="rId3"/>
          <a:srcRect/>
          <a:stretch>
            <a:fillRect/>
          </a:stretch>
        </p:blipFill>
        <p:spPr bwMode="auto">
          <a:xfrm>
            <a:off x="228600" y="6640513"/>
            <a:ext cx="8686800" cy="141287"/>
          </a:xfrm>
          <a:prstGeom prst="rect">
            <a:avLst/>
          </a:prstGeom>
          <a:noFill/>
          <a:ln w="9525">
            <a:noFill/>
            <a:miter lim="800000"/>
            <a:headEnd/>
            <a:tailEnd/>
          </a:ln>
        </p:spPr>
      </p:pic>
      <p:sp>
        <p:nvSpPr>
          <p:cNvPr id="52228" name="Text Box 4"/>
          <p:cNvSpPr txBox="1">
            <a:spLocks noChangeArrowheads="1"/>
          </p:cNvSpPr>
          <p:nvPr/>
        </p:nvSpPr>
        <p:spPr bwMode="auto">
          <a:xfrm>
            <a:off x="283220" y="320675"/>
            <a:ext cx="8626475" cy="892552"/>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Rescuing </a:t>
            </a:r>
            <a:r>
              <a:rPr lang="en-US" sz="2600" b="1" dirty="0" err="1">
                <a:solidFill>
                  <a:srgbClr val="FF0000"/>
                </a:solidFill>
              </a:rPr>
              <a:t>autophagy</a:t>
            </a:r>
            <a:r>
              <a:rPr lang="en-US" sz="2600" b="1" dirty="0">
                <a:solidFill>
                  <a:srgbClr val="FF0000"/>
                </a:solidFill>
              </a:rPr>
              <a:t> with </a:t>
            </a:r>
            <a:r>
              <a:rPr lang="en-US" sz="2600" b="1" dirty="0" err="1">
                <a:solidFill>
                  <a:srgbClr val="FF0000"/>
                </a:solidFill>
              </a:rPr>
              <a:t>Rapamycin</a:t>
            </a:r>
            <a:r>
              <a:rPr lang="en-US" sz="2600" b="1" dirty="0">
                <a:solidFill>
                  <a:srgbClr val="FF0000"/>
                </a:solidFill>
              </a:rPr>
              <a:t> reverts the eye degenerating phenotype in </a:t>
            </a:r>
            <a:r>
              <a:rPr lang="en-US" sz="2600" b="1" dirty="0" err="1">
                <a:solidFill>
                  <a:srgbClr val="FF0000"/>
                </a:solidFill>
              </a:rPr>
              <a:t>htt</a:t>
            </a:r>
            <a:r>
              <a:rPr lang="en-US" sz="2600" b="1" dirty="0">
                <a:solidFill>
                  <a:srgbClr val="FF0000"/>
                </a:solidFill>
              </a:rPr>
              <a:t> mutant flies</a:t>
            </a:r>
          </a:p>
        </p:txBody>
      </p:sp>
      <p:sp>
        <p:nvSpPr>
          <p:cNvPr id="52229" name="Right Arrow 4"/>
          <p:cNvSpPr>
            <a:spLocks noChangeArrowheads="1"/>
          </p:cNvSpPr>
          <p:nvPr/>
        </p:nvSpPr>
        <p:spPr bwMode="auto">
          <a:xfrm>
            <a:off x="295535" y="5715000"/>
            <a:ext cx="1143000" cy="533400"/>
          </a:xfrm>
          <a:prstGeom prst="rightArrow">
            <a:avLst>
              <a:gd name="adj1" fmla="val 50000"/>
              <a:gd name="adj2" fmla="val 50000"/>
            </a:avLst>
          </a:prstGeom>
          <a:solidFill>
            <a:srgbClr val="008000"/>
          </a:solidFill>
          <a:ln w="9525">
            <a:solidFill>
              <a:schemeClr val="tx1"/>
            </a:solidFill>
            <a:round/>
            <a:headEnd/>
            <a:tailEnd/>
          </a:ln>
        </p:spPr>
        <p:txBody>
          <a:bodyPr>
            <a:prstTxWarp prst="textNoShape">
              <a:avLst/>
            </a:prstTxWarp>
          </a:bodyPr>
          <a:lstStyle/>
          <a:p>
            <a:endParaRPr lang="en-US"/>
          </a:p>
        </p:txBody>
      </p:sp>
      <p:sp>
        <p:nvSpPr>
          <p:cNvPr id="52230" name="TextBox 5"/>
          <p:cNvSpPr txBox="1">
            <a:spLocks noChangeArrowheads="1"/>
          </p:cNvSpPr>
          <p:nvPr/>
        </p:nvSpPr>
        <p:spPr bwMode="auto">
          <a:xfrm>
            <a:off x="1503275" y="5715000"/>
            <a:ext cx="7539694" cy="523220"/>
          </a:xfrm>
          <a:prstGeom prst="rect">
            <a:avLst/>
          </a:prstGeom>
          <a:noFill/>
          <a:ln w="9525">
            <a:noFill/>
            <a:miter lim="800000"/>
            <a:headEnd/>
            <a:tailEnd/>
          </a:ln>
        </p:spPr>
        <p:txBody>
          <a:bodyPr wrap="none">
            <a:prstTxWarp prst="textNoShape">
              <a:avLst/>
            </a:prstTxWarp>
            <a:spAutoFit/>
          </a:bodyPr>
          <a:lstStyle/>
          <a:p>
            <a:r>
              <a:rPr lang="en-US" sz="2800" b="1" dirty="0" err="1">
                <a:solidFill>
                  <a:srgbClr val="000090"/>
                </a:solidFill>
              </a:rPr>
              <a:t>Autophagy</a:t>
            </a:r>
            <a:r>
              <a:rPr lang="en-US" sz="2800" b="1" dirty="0">
                <a:solidFill>
                  <a:srgbClr val="000090"/>
                </a:solidFill>
              </a:rPr>
              <a:t> as a protective mechanism against HD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250" name="Picture 6"/>
          <p:cNvPicPr>
            <a:picLocks noChangeAspect="1"/>
          </p:cNvPicPr>
          <p:nvPr/>
        </p:nvPicPr>
        <p:blipFill>
          <a:blip r:embed="rId2"/>
          <a:srcRect/>
          <a:stretch>
            <a:fillRect/>
          </a:stretch>
        </p:blipFill>
        <p:spPr bwMode="auto">
          <a:xfrm>
            <a:off x="119063" y="6537325"/>
            <a:ext cx="8912225" cy="211138"/>
          </a:xfrm>
          <a:prstGeom prst="rect">
            <a:avLst/>
          </a:prstGeom>
          <a:noFill/>
          <a:ln w="9525">
            <a:noFill/>
            <a:miter lim="800000"/>
            <a:headEnd/>
            <a:tailEnd/>
          </a:ln>
        </p:spPr>
      </p:pic>
      <p:pic>
        <p:nvPicPr>
          <p:cNvPr id="53251" name="Picture 7"/>
          <p:cNvPicPr>
            <a:picLocks noChangeAspect="1"/>
          </p:cNvPicPr>
          <p:nvPr/>
        </p:nvPicPr>
        <p:blipFill>
          <a:blip r:embed="rId3"/>
          <a:srcRect/>
          <a:stretch>
            <a:fillRect/>
          </a:stretch>
        </p:blipFill>
        <p:spPr bwMode="auto">
          <a:xfrm>
            <a:off x="473075" y="3730625"/>
            <a:ext cx="7324725" cy="2452688"/>
          </a:xfrm>
          <a:prstGeom prst="rect">
            <a:avLst/>
          </a:prstGeom>
          <a:noFill/>
          <a:ln w="9525">
            <a:noFill/>
            <a:miter lim="800000"/>
            <a:headEnd/>
            <a:tailEnd/>
          </a:ln>
        </p:spPr>
      </p:pic>
      <p:pic>
        <p:nvPicPr>
          <p:cNvPr id="53252" name="Picture 8"/>
          <p:cNvPicPr>
            <a:picLocks noChangeAspect="1"/>
          </p:cNvPicPr>
          <p:nvPr/>
        </p:nvPicPr>
        <p:blipFill>
          <a:blip r:embed="rId4"/>
          <a:srcRect/>
          <a:stretch>
            <a:fillRect/>
          </a:stretch>
        </p:blipFill>
        <p:spPr bwMode="auto">
          <a:xfrm>
            <a:off x="1079500" y="1177925"/>
            <a:ext cx="6718300" cy="2552700"/>
          </a:xfrm>
          <a:prstGeom prst="rect">
            <a:avLst/>
          </a:prstGeom>
          <a:noFill/>
          <a:ln w="9525">
            <a:noFill/>
            <a:miter lim="800000"/>
            <a:headEnd/>
            <a:tailEnd/>
          </a:ln>
        </p:spPr>
      </p:pic>
      <p:sp>
        <p:nvSpPr>
          <p:cNvPr id="53253" name="TextBox 9"/>
          <p:cNvSpPr txBox="1">
            <a:spLocks noChangeArrowheads="1"/>
          </p:cNvSpPr>
          <p:nvPr/>
        </p:nvSpPr>
        <p:spPr bwMode="auto">
          <a:xfrm>
            <a:off x="438150" y="71438"/>
            <a:ext cx="8445500" cy="893762"/>
          </a:xfrm>
          <a:prstGeom prst="rect">
            <a:avLst/>
          </a:prstGeom>
          <a:noFill/>
          <a:ln w="9525">
            <a:noFill/>
            <a:miter lim="800000"/>
            <a:headEnd/>
            <a:tailEnd/>
          </a:ln>
        </p:spPr>
        <p:txBody>
          <a:bodyPr wrap="none">
            <a:prstTxWarp prst="textNoShape">
              <a:avLst/>
            </a:prstTxWarp>
            <a:spAutoFit/>
          </a:bodyPr>
          <a:lstStyle/>
          <a:p>
            <a:pPr algn="ctr"/>
            <a:r>
              <a:rPr lang="en-US" sz="2800" b="1">
                <a:solidFill>
                  <a:srgbClr val="FF0000"/>
                </a:solidFill>
              </a:rPr>
              <a:t>Autophagic activity is reduced in HD cells</a:t>
            </a:r>
          </a:p>
          <a:p>
            <a:pPr algn="ctr"/>
            <a:r>
              <a:rPr lang="en-US" b="1">
                <a:solidFill>
                  <a:srgbClr val="000090"/>
                </a:solidFill>
              </a:rPr>
              <a:t>Protein degradation in MEF from wt or mutant htt knock in mice</a:t>
            </a:r>
          </a:p>
        </p:txBody>
      </p:sp>
      <p:sp>
        <p:nvSpPr>
          <p:cNvPr id="6" name="TextBox 5"/>
          <p:cNvSpPr txBox="1"/>
          <p:nvPr/>
        </p:nvSpPr>
        <p:spPr>
          <a:xfrm>
            <a:off x="7727246" y="1392765"/>
            <a:ext cx="1346199" cy="1015663"/>
          </a:xfrm>
          <a:prstGeom prst="rect">
            <a:avLst/>
          </a:prstGeom>
          <a:noFill/>
        </p:spPr>
        <p:txBody>
          <a:bodyPr wrap="square" rtlCol="0">
            <a:spAutoFit/>
          </a:bodyPr>
          <a:lstStyle/>
          <a:p>
            <a:r>
              <a:rPr lang="en-US" sz="1200" b="1" dirty="0" err="1" smtClean="0"/>
              <a:t>Thapsigarging</a:t>
            </a:r>
            <a:r>
              <a:rPr lang="en-US" sz="1200" b="1" dirty="0" smtClean="0"/>
              <a:t>:</a:t>
            </a:r>
          </a:p>
          <a:p>
            <a:r>
              <a:rPr lang="en-US" sz="1200" b="1" dirty="0" smtClean="0"/>
              <a:t>Blocks fusion of </a:t>
            </a:r>
            <a:r>
              <a:rPr lang="en-US" sz="1200" b="1" dirty="0" err="1" smtClean="0"/>
              <a:t>autophagosomes</a:t>
            </a:r>
            <a:r>
              <a:rPr lang="en-US" sz="1200" b="1" dirty="0" smtClean="0"/>
              <a:t> with </a:t>
            </a:r>
            <a:r>
              <a:rPr lang="en-US" sz="1200" b="1" dirty="0" err="1" smtClean="0"/>
              <a:t>endocytic</a:t>
            </a:r>
            <a:r>
              <a:rPr lang="en-US" sz="1200" b="1" dirty="0" smtClean="0"/>
              <a:t> organelles</a:t>
            </a:r>
            <a:endParaRPr lang="en-US" sz="1200" b="1" dirty="0"/>
          </a:p>
        </p:txBody>
      </p:sp>
      <p:sp>
        <p:nvSpPr>
          <p:cNvPr id="7" name="Rectangle 6"/>
          <p:cNvSpPr/>
          <p:nvPr/>
        </p:nvSpPr>
        <p:spPr>
          <a:xfrm>
            <a:off x="457726" y="3711220"/>
            <a:ext cx="8460493" cy="2655535"/>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Down Arrow 1"/>
          <p:cNvSpPr/>
          <p:nvPr/>
        </p:nvSpPr>
        <p:spPr>
          <a:xfrm>
            <a:off x="3829050" y="1493838"/>
            <a:ext cx="2016125" cy="1866900"/>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75" name="TextBox 2"/>
          <p:cNvSpPr txBox="1">
            <a:spLocks noChangeArrowheads="1"/>
          </p:cNvSpPr>
          <p:nvPr/>
        </p:nvSpPr>
        <p:spPr bwMode="auto">
          <a:xfrm>
            <a:off x="971550" y="4144963"/>
            <a:ext cx="7553325" cy="585787"/>
          </a:xfrm>
          <a:prstGeom prst="rect">
            <a:avLst/>
          </a:prstGeom>
          <a:noFill/>
          <a:ln w="9525">
            <a:noFill/>
            <a:miter lim="800000"/>
            <a:headEnd/>
            <a:tailEnd/>
          </a:ln>
        </p:spPr>
        <p:txBody>
          <a:bodyPr wrap="none">
            <a:prstTxWarp prst="textNoShape">
              <a:avLst/>
            </a:prstTxWarp>
            <a:spAutoFit/>
          </a:bodyPr>
          <a:lstStyle/>
          <a:p>
            <a:r>
              <a:rPr lang="en-US" sz="3200" b="1">
                <a:solidFill>
                  <a:srgbClr val="000090"/>
                </a:solidFill>
              </a:rPr>
              <a:t>What happens at an autophagosome level?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1"/>
          <p:cNvPicPr>
            <a:picLocks noChangeAspect="1"/>
          </p:cNvPicPr>
          <p:nvPr/>
        </p:nvPicPr>
        <p:blipFill>
          <a:blip r:embed="rId2"/>
          <a:srcRect/>
          <a:stretch>
            <a:fillRect/>
          </a:stretch>
        </p:blipFill>
        <p:spPr bwMode="auto">
          <a:xfrm>
            <a:off x="241300" y="1187450"/>
            <a:ext cx="8661400" cy="4483100"/>
          </a:xfrm>
          <a:prstGeom prst="rect">
            <a:avLst/>
          </a:prstGeom>
          <a:noFill/>
          <a:ln w="9525">
            <a:noFill/>
            <a:miter lim="800000"/>
            <a:headEnd/>
            <a:tailEnd/>
          </a:ln>
        </p:spPr>
      </p:pic>
      <p:pic>
        <p:nvPicPr>
          <p:cNvPr id="55299" name="Picture 2"/>
          <p:cNvPicPr>
            <a:picLocks noChangeAspect="1"/>
          </p:cNvPicPr>
          <p:nvPr/>
        </p:nvPicPr>
        <p:blipFill>
          <a:blip r:embed="rId3"/>
          <a:srcRect/>
          <a:stretch>
            <a:fillRect/>
          </a:stretch>
        </p:blipFill>
        <p:spPr bwMode="auto">
          <a:xfrm>
            <a:off x="119063" y="6537325"/>
            <a:ext cx="8912225" cy="211138"/>
          </a:xfrm>
          <a:prstGeom prst="rect">
            <a:avLst/>
          </a:prstGeom>
          <a:noFill/>
          <a:ln w="9525">
            <a:noFill/>
            <a:miter lim="800000"/>
            <a:headEnd/>
            <a:tailEnd/>
          </a:ln>
        </p:spPr>
      </p:pic>
      <p:sp>
        <p:nvSpPr>
          <p:cNvPr id="55300" name="TextBox 3"/>
          <p:cNvSpPr txBox="1">
            <a:spLocks noChangeArrowheads="1"/>
          </p:cNvSpPr>
          <p:nvPr/>
        </p:nvSpPr>
        <p:spPr bwMode="auto">
          <a:xfrm>
            <a:off x="146050" y="317500"/>
            <a:ext cx="8824652" cy="461665"/>
          </a:xfrm>
          <a:prstGeom prst="rect">
            <a:avLst/>
          </a:prstGeom>
          <a:noFill/>
          <a:ln w="9525">
            <a:noFill/>
            <a:miter lim="800000"/>
            <a:headEnd/>
            <a:tailEnd/>
          </a:ln>
        </p:spPr>
        <p:txBody>
          <a:bodyPr wrap="none">
            <a:prstTxWarp prst="textNoShape">
              <a:avLst/>
            </a:prstTxWarp>
            <a:spAutoFit/>
          </a:bodyPr>
          <a:lstStyle/>
          <a:p>
            <a:r>
              <a:rPr lang="en-US" sz="2400" b="1" dirty="0" err="1">
                <a:solidFill>
                  <a:srgbClr val="FF0000"/>
                </a:solidFill>
              </a:rPr>
              <a:t>Autophagosomes</a:t>
            </a:r>
            <a:r>
              <a:rPr lang="en-US" sz="2400" b="1" dirty="0">
                <a:solidFill>
                  <a:srgbClr val="FF0000"/>
                </a:solidFill>
              </a:rPr>
              <a:t> are correctly formed and are abundant in HD cells</a:t>
            </a:r>
          </a:p>
        </p:txBody>
      </p:sp>
      <p:sp>
        <p:nvSpPr>
          <p:cNvPr id="5" name="TextBox 4"/>
          <p:cNvSpPr txBox="1">
            <a:spLocks noChangeArrowheads="1"/>
          </p:cNvSpPr>
          <p:nvPr/>
        </p:nvSpPr>
        <p:spPr bwMode="auto">
          <a:xfrm>
            <a:off x="5562600" y="6124575"/>
            <a:ext cx="2182813" cy="369888"/>
          </a:xfrm>
          <a:prstGeom prst="rect">
            <a:avLst/>
          </a:prstGeom>
          <a:noFill/>
          <a:ln w="9525">
            <a:noFill/>
            <a:miter lim="800000"/>
            <a:headEnd/>
            <a:tailEnd/>
          </a:ln>
        </p:spPr>
        <p:txBody>
          <a:bodyPr wrap="none">
            <a:prstTxWarp prst="textNoShape">
              <a:avLst/>
            </a:prstTxWarp>
            <a:spAutoFit/>
          </a:bodyPr>
          <a:lstStyle/>
          <a:p>
            <a:r>
              <a:rPr lang="en-US" b="1">
                <a:solidFill>
                  <a:srgbClr val="0000FF"/>
                </a:solidFill>
              </a:rPr>
              <a:t>H O W E V E R . . . . .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6322" name="Picture 1"/>
          <p:cNvPicPr>
            <a:picLocks noChangeAspect="1"/>
          </p:cNvPicPr>
          <p:nvPr/>
        </p:nvPicPr>
        <p:blipFill>
          <a:blip r:embed="rId2"/>
          <a:srcRect/>
          <a:stretch>
            <a:fillRect/>
          </a:stretch>
        </p:blipFill>
        <p:spPr bwMode="auto">
          <a:xfrm>
            <a:off x="279400" y="2044700"/>
            <a:ext cx="8585200" cy="2768600"/>
          </a:xfrm>
          <a:prstGeom prst="rect">
            <a:avLst/>
          </a:prstGeom>
          <a:noFill/>
          <a:ln w="9525">
            <a:noFill/>
            <a:miter lim="800000"/>
            <a:headEnd/>
            <a:tailEnd/>
          </a:ln>
        </p:spPr>
      </p:pic>
      <p:pic>
        <p:nvPicPr>
          <p:cNvPr id="56323" name="Picture 2"/>
          <p:cNvPicPr>
            <a:picLocks noChangeAspect="1"/>
          </p:cNvPicPr>
          <p:nvPr/>
        </p:nvPicPr>
        <p:blipFill>
          <a:blip r:embed="rId3"/>
          <a:srcRect/>
          <a:stretch>
            <a:fillRect/>
          </a:stretch>
        </p:blipFill>
        <p:spPr bwMode="auto">
          <a:xfrm>
            <a:off x="119063" y="6537325"/>
            <a:ext cx="8912225" cy="211138"/>
          </a:xfrm>
          <a:prstGeom prst="rect">
            <a:avLst/>
          </a:prstGeom>
          <a:noFill/>
          <a:ln w="9525">
            <a:noFill/>
            <a:miter lim="800000"/>
            <a:headEnd/>
            <a:tailEnd/>
          </a:ln>
        </p:spPr>
      </p:pic>
      <p:sp>
        <p:nvSpPr>
          <p:cNvPr id="56324" name="TextBox 4"/>
          <p:cNvSpPr txBox="1">
            <a:spLocks noChangeArrowheads="1"/>
          </p:cNvSpPr>
          <p:nvPr/>
        </p:nvSpPr>
        <p:spPr bwMode="auto">
          <a:xfrm>
            <a:off x="717550" y="407988"/>
            <a:ext cx="7559675" cy="893762"/>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The </a:t>
            </a:r>
            <a:r>
              <a:rPr lang="en-US" sz="2600" b="1" dirty="0" err="1">
                <a:solidFill>
                  <a:srgbClr val="FF0000"/>
                </a:solidFill>
              </a:rPr>
              <a:t>cytosolic</a:t>
            </a:r>
            <a:r>
              <a:rPr lang="en-US" sz="2600" b="1" dirty="0">
                <a:solidFill>
                  <a:srgbClr val="FF0000"/>
                </a:solidFill>
              </a:rPr>
              <a:t> content in HD </a:t>
            </a:r>
            <a:r>
              <a:rPr lang="en-US" sz="2600" b="1" dirty="0" err="1">
                <a:solidFill>
                  <a:srgbClr val="FF0000"/>
                </a:solidFill>
              </a:rPr>
              <a:t>autophagosomes</a:t>
            </a:r>
            <a:r>
              <a:rPr lang="en-US" sz="2600" b="1" dirty="0">
                <a:solidFill>
                  <a:srgbClr val="FF0000"/>
                </a:solidFill>
              </a:rPr>
              <a:t> seems to differ from normal </a:t>
            </a:r>
            <a:r>
              <a:rPr lang="en-US" sz="2600" b="1" dirty="0" err="1">
                <a:solidFill>
                  <a:srgbClr val="FF0000"/>
                </a:solidFill>
              </a:rPr>
              <a:t>autophagosomes</a:t>
            </a:r>
            <a:endParaRPr lang="en-US" sz="2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7346" name="Picture 1"/>
          <p:cNvPicPr>
            <a:picLocks noChangeAspect="1"/>
          </p:cNvPicPr>
          <p:nvPr/>
        </p:nvPicPr>
        <p:blipFill>
          <a:blip r:embed="rId2"/>
          <a:srcRect/>
          <a:stretch>
            <a:fillRect/>
          </a:stretch>
        </p:blipFill>
        <p:spPr bwMode="auto">
          <a:xfrm>
            <a:off x="209550" y="1363663"/>
            <a:ext cx="8724900" cy="4940300"/>
          </a:xfrm>
          <a:prstGeom prst="rect">
            <a:avLst/>
          </a:prstGeom>
          <a:noFill/>
          <a:ln w="9525">
            <a:noFill/>
            <a:miter lim="800000"/>
            <a:headEnd/>
            <a:tailEnd/>
          </a:ln>
        </p:spPr>
      </p:pic>
      <p:pic>
        <p:nvPicPr>
          <p:cNvPr id="57347" name="Picture 2"/>
          <p:cNvPicPr>
            <a:picLocks noChangeAspect="1"/>
          </p:cNvPicPr>
          <p:nvPr/>
        </p:nvPicPr>
        <p:blipFill>
          <a:blip r:embed="rId3"/>
          <a:srcRect/>
          <a:stretch>
            <a:fillRect/>
          </a:stretch>
        </p:blipFill>
        <p:spPr bwMode="auto">
          <a:xfrm>
            <a:off x="119063" y="6537325"/>
            <a:ext cx="8912225" cy="211138"/>
          </a:xfrm>
          <a:prstGeom prst="rect">
            <a:avLst/>
          </a:prstGeom>
          <a:noFill/>
          <a:ln w="9525">
            <a:noFill/>
            <a:miter lim="800000"/>
            <a:headEnd/>
            <a:tailEnd/>
          </a:ln>
        </p:spPr>
      </p:pic>
      <p:sp>
        <p:nvSpPr>
          <p:cNvPr id="57348" name="Rectangle 3"/>
          <p:cNvSpPr>
            <a:spLocks noChangeArrowheads="1"/>
          </p:cNvSpPr>
          <p:nvPr/>
        </p:nvSpPr>
        <p:spPr bwMode="auto">
          <a:xfrm>
            <a:off x="563563" y="312738"/>
            <a:ext cx="8067675" cy="892175"/>
          </a:xfrm>
          <a:prstGeom prst="rect">
            <a:avLst/>
          </a:prstGeom>
          <a:noFill/>
          <a:ln w="9525">
            <a:noFill/>
            <a:miter lim="800000"/>
            <a:headEnd/>
            <a:tailEnd/>
          </a:ln>
        </p:spPr>
        <p:txBody>
          <a:bodyPr>
            <a:prstTxWarp prst="textNoShape">
              <a:avLst/>
            </a:prstTxWarp>
            <a:spAutoFit/>
          </a:bodyPr>
          <a:lstStyle/>
          <a:p>
            <a:pPr algn="ctr"/>
            <a:r>
              <a:rPr lang="en-US" sz="2600" b="1">
                <a:solidFill>
                  <a:srgbClr val="FF0000"/>
                </a:solidFill>
              </a:rPr>
              <a:t>Inefficient engulfment of cytosolic components by autophagosomes in HD cells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1"/>
          <p:cNvPicPr>
            <a:picLocks noChangeAspect="1"/>
          </p:cNvPicPr>
          <p:nvPr/>
        </p:nvPicPr>
        <p:blipFill>
          <a:blip r:embed="rId2"/>
          <a:srcRect/>
          <a:stretch>
            <a:fillRect/>
          </a:stretch>
        </p:blipFill>
        <p:spPr bwMode="auto">
          <a:xfrm>
            <a:off x="580767" y="1778000"/>
            <a:ext cx="7823785" cy="3073145"/>
          </a:xfrm>
          <a:prstGeom prst="rect">
            <a:avLst/>
          </a:prstGeom>
          <a:noFill/>
          <a:ln w="9525">
            <a:noFill/>
            <a:miter lim="800000"/>
            <a:headEnd/>
            <a:tailEnd/>
          </a:ln>
        </p:spPr>
      </p:pic>
      <p:pic>
        <p:nvPicPr>
          <p:cNvPr id="50179" name="Picture 2"/>
          <p:cNvPicPr>
            <a:picLocks noChangeAspect="1"/>
          </p:cNvPicPr>
          <p:nvPr/>
        </p:nvPicPr>
        <p:blipFill>
          <a:blip r:embed="rId3"/>
          <a:srcRect/>
          <a:stretch>
            <a:fillRect/>
          </a:stretch>
        </p:blipFill>
        <p:spPr bwMode="auto">
          <a:xfrm>
            <a:off x="165100" y="6457950"/>
            <a:ext cx="8890000" cy="244475"/>
          </a:xfrm>
          <a:prstGeom prst="rect">
            <a:avLst/>
          </a:prstGeom>
          <a:noFill/>
          <a:ln w="9525">
            <a:noFill/>
            <a:miter lim="800000"/>
            <a:headEnd/>
            <a:tailEnd/>
          </a:ln>
        </p:spPr>
      </p:pic>
      <p:sp>
        <p:nvSpPr>
          <p:cNvPr id="50180" name="TextBox 3"/>
          <p:cNvSpPr txBox="1">
            <a:spLocks noChangeArrowheads="1"/>
          </p:cNvSpPr>
          <p:nvPr/>
        </p:nvSpPr>
        <p:spPr bwMode="auto">
          <a:xfrm>
            <a:off x="980637" y="447675"/>
            <a:ext cx="7423915" cy="553998"/>
          </a:xfrm>
          <a:prstGeom prst="rect">
            <a:avLst/>
          </a:prstGeom>
          <a:noFill/>
          <a:ln w="9525">
            <a:noFill/>
            <a:miter lim="800000"/>
            <a:headEnd/>
            <a:tailEnd/>
          </a:ln>
        </p:spPr>
        <p:txBody>
          <a:bodyPr wrap="none">
            <a:prstTxWarp prst="textNoShape">
              <a:avLst/>
            </a:prstTxWarp>
            <a:spAutoFit/>
          </a:bodyPr>
          <a:lstStyle/>
          <a:p>
            <a:r>
              <a:rPr lang="en-US" sz="3000" b="1" dirty="0">
                <a:solidFill>
                  <a:srgbClr val="FF0000"/>
                </a:solidFill>
              </a:rPr>
              <a:t>Mutant HTT redistributes REST to the nucleus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Down Arrow 2"/>
          <p:cNvSpPr/>
          <p:nvPr/>
        </p:nvSpPr>
        <p:spPr>
          <a:xfrm>
            <a:off x="3586163" y="1409700"/>
            <a:ext cx="2016125" cy="2109788"/>
          </a:xfrm>
          <a:prstGeom prst="downArrow">
            <a:avLst/>
          </a:prstGeom>
          <a:solidFill>
            <a:srgbClr val="8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8371" name="TextBox 3"/>
          <p:cNvSpPr txBox="1">
            <a:spLocks noChangeArrowheads="1"/>
          </p:cNvSpPr>
          <p:nvPr/>
        </p:nvSpPr>
        <p:spPr bwMode="auto">
          <a:xfrm>
            <a:off x="2228850" y="501650"/>
            <a:ext cx="4946650" cy="431800"/>
          </a:xfrm>
          <a:prstGeom prst="rect">
            <a:avLst/>
          </a:prstGeom>
          <a:noFill/>
          <a:ln w="9525">
            <a:noFill/>
            <a:miter lim="800000"/>
            <a:headEnd/>
            <a:tailEnd/>
          </a:ln>
        </p:spPr>
        <p:txBody>
          <a:bodyPr wrap="none">
            <a:prstTxWarp prst="textNoShape">
              <a:avLst/>
            </a:prstTxWarp>
            <a:spAutoFit/>
          </a:bodyPr>
          <a:lstStyle/>
          <a:p>
            <a:r>
              <a:rPr lang="en-US" sz="2200" b="1"/>
              <a:t>Macroautophagy is inefficient in HD cells</a:t>
            </a:r>
          </a:p>
        </p:txBody>
      </p:sp>
      <p:sp>
        <p:nvSpPr>
          <p:cNvPr id="58372" name="TextBox 4"/>
          <p:cNvSpPr txBox="1">
            <a:spLocks noChangeArrowheads="1"/>
          </p:cNvSpPr>
          <p:nvPr/>
        </p:nvSpPr>
        <p:spPr bwMode="auto">
          <a:xfrm>
            <a:off x="673100" y="4687888"/>
            <a:ext cx="8058150" cy="892175"/>
          </a:xfrm>
          <a:prstGeom prst="rect">
            <a:avLst/>
          </a:prstGeom>
          <a:noFill/>
          <a:ln w="9525">
            <a:noFill/>
            <a:miter lim="800000"/>
            <a:headEnd/>
            <a:tailEnd/>
          </a:ln>
        </p:spPr>
        <p:txBody>
          <a:bodyPr>
            <a:prstTxWarp prst="textNoShape">
              <a:avLst/>
            </a:prstTxWarp>
            <a:spAutoFit/>
          </a:bodyPr>
          <a:lstStyle/>
          <a:p>
            <a:pPr algn="ctr"/>
            <a:r>
              <a:rPr lang="en-US" sz="2600" b="1">
                <a:solidFill>
                  <a:srgbClr val="0000FF"/>
                </a:solidFill>
              </a:rPr>
              <a:t>Does the cell “give up” on autophagy in HD, or does it try to compensate with other mechanisms?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3429000" y="85725"/>
            <a:ext cx="2671763"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Therapy for HD</a:t>
            </a:r>
          </a:p>
        </p:txBody>
      </p:sp>
      <p:sp>
        <p:nvSpPr>
          <p:cNvPr id="59395" name="Text Box 3"/>
          <p:cNvSpPr txBox="1">
            <a:spLocks noChangeArrowheads="1"/>
          </p:cNvSpPr>
          <p:nvPr/>
        </p:nvSpPr>
        <p:spPr bwMode="auto">
          <a:xfrm>
            <a:off x="133350" y="609600"/>
            <a:ext cx="8248650" cy="6159500"/>
          </a:xfrm>
          <a:prstGeom prst="rect">
            <a:avLst/>
          </a:prstGeom>
          <a:noFill/>
          <a:ln w="9525">
            <a:noFill/>
            <a:miter lim="800000"/>
            <a:headEnd/>
            <a:tailEnd/>
          </a:ln>
        </p:spPr>
        <p:txBody>
          <a:bodyPr>
            <a:prstTxWarp prst="textNoShape">
              <a:avLst/>
            </a:prstTxWarp>
            <a:spAutoFit/>
          </a:bodyPr>
          <a:lstStyle/>
          <a:p>
            <a:r>
              <a:rPr lang="en-US" sz="1900"/>
              <a:t>-Possible presymptomatic treatment, after genetic test.</a:t>
            </a:r>
          </a:p>
          <a:p>
            <a:r>
              <a:rPr lang="en-US" sz="1900"/>
              <a:t>-Symptomatic treatments aimed at treating:</a:t>
            </a:r>
          </a:p>
          <a:p>
            <a:endParaRPr lang="en-US" sz="1900"/>
          </a:p>
          <a:p>
            <a:r>
              <a:rPr lang="en-US" sz="1900"/>
              <a:t>Depression</a:t>
            </a:r>
          </a:p>
          <a:p>
            <a:r>
              <a:rPr lang="en-US" sz="1900"/>
              <a:t>Psychosis</a:t>
            </a:r>
          </a:p>
          <a:p>
            <a:endParaRPr lang="en-US" sz="1900"/>
          </a:p>
          <a:p>
            <a:r>
              <a:rPr lang="en-US" sz="1900"/>
              <a:t>Chorea</a:t>
            </a:r>
          </a:p>
          <a:p>
            <a:r>
              <a:rPr lang="en-US" sz="1900"/>
              <a:t>Tetrabenazine, depletes DA from central neurons.</a:t>
            </a:r>
          </a:p>
          <a:p>
            <a:endParaRPr lang="en-US" sz="1900"/>
          </a:p>
          <a:p>
            <a:r>
              <a:rPr lang="en-US" sz="1900"/>
              <a:t>-Mutant Htt siRNA</a:t>
            </a:r>
          </a:p>
          <a:p>
            <a:endParaRPr lang="en-US" sz="1900"/>
          </a:p>
          <a:p>
            <a:r>
              <a:rPr lang="en-US" sz="1900"/>
              <a:t>-Caspase inhibitors (risks of higher susceptibility to develop cancer after a long-term treatment). Minocycline (antibiotic already in use in humans) used now in clinical trails for HD. In HD prevents apoptosis by inhibiting caspases and mitochondrial permeability. Possible other unknown mechanisms of action. </a:t>
            </a:r>
          </a:p>
          <a:p>
            <a:endParaRPr lang="en-US" sz="1900"/>
          </a:p>
          <a:p>
            <a:r>
              <a:rPr lang="en-US" sz="1900"/>
              <a:t>-Enhancing the clearance of mutant Htt, for example by autophagy.</a:t>
            </a:r>
          </a:p>
          <a:p>
            <a:endParaRPr lang="en-US" sz="1900"/>
          </a:p>
          <a:p>
            <a:r>
              <a:rPr lang="en-US" sz="1900"/>
              <a:t>-NMDA receptors antagonists to block glutamate-induced excitotoxicity.</a:t>
            </a:r>
          </a:p>
          <a:p>
            <a:endParaRPr lang="en-US" sz="1900"/>
          </a:p>
          <a:p>
            <a:r>
              <a:rPr lang="en-US" sz="1900"/>
              <a:t>-To induce wt Htt physiological function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828800" y="152400"/>
            <a:ext cx="5969000" cy="523875"/>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rPr>
              <a:t>Potential therapeutic strategies in HD </a:t>
            </a:r>
          </a:p>
        </p:txBody>
      </p:sp>
      <p:pic>
        <p:nvPicPr>
          <p:cNvPr id="60419" name="Picture 3"/>
          <p:cNvPicPr>
            <a:picLocks noChangeAspect="1" noChangeArrowheads="1"/>
          </p:cNvPicPr>
          <p:nvPr/>
        </p:nvPicPr>
        <p:blipFill>
          <a:blip r:embed="rId2"/>
          <a:srcRect/>
          <a:stretch>
            <a:fillRect/>
          </a:stretch>
        </p:blipFill>
        <p:spPr bwMode="auto">
          <a:xfrm>
            <a:off x="7113588" y="6553200"/>
            <a:ext cx="1954212" cy="177800"/>
          </a:xfrm>
          <a:prstGeom prst="rect">
            <a:avLst/>
          </a:prstGeom>
          <a:noFill/>
          <a:ln w="9525">
            <a:noFill/>
            <a:miter lim="800000"/>
            <a:headEnd/>
            <a:tailEnd/>
          </a:ln>
        </p:spPr>
      </p:pic>
      <p:pic>
        <p:nvPicPr>
          <p:cNvPr id="60420" name="Picture 4"/>
          <p:cNvPicPr>
            <a:picLocks noChangeAspect="1" noChangeArrowheads="1"/>
          </p:cNvPicPr>
          <p:nvPr/>
        </p:nvPicPr>
        <p:blipFill>
          <a:blip r:embed="rId3"/>
          <a:srcRect/>
          <a:stretch>
            <a:fillRect/>
          </a:stretch>
        </p:blipFill>
        <p:spPr bwMode="auto">
          <a:xfrm>
            <a:off x="1524000" y="1028700"/>
            <a:ext cx="6096000" cy="4381500"/>
          </a:xfrm>
          <a:prstGeom prst="rect">
            <a:avLst/>
          </a:prstGeom>
          <a:noFill/>
          <a:ln w="9525">
            <a:noFill/>
            <a:miter lim="800000"/>
            <a:headEnd/>
            <a:tailEnd/>
          </a:ln>
        </p:spPr>
      </p:pic>
      <p:pic>
        <p:nvPicPr>
          <p:cNvPr id="60421" name="Picture 5"/>
          <p:cNvPicPr>
            <a:picLocks noChangeAspect="1" noChangeArrowheads="1"/>
          </p:cNvPicPr>
          <p:nvPr/>
        </p:nvPicPr>
        <p:blipFill>
          <a:blip r:embed="rId4"/>
          <a:srcRect/>
          <a:stretch>
            <a:fillRect/>
          </a:stretch>
        </p:blipFill>
        <p:spPr bwMode="auto">
          <a:xfrm>
            <a:off x="152400" y="5676900"/>
            <a:ext cx="89154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2870200" y="1266825"/>
            <a:ext cx="3963988" cy="5351463"/>
          </a:xfrm>
          <a:prstGeom prst="rect">
            <a:avLst/>
          </a:prstGeom>
          <a:noFill/>
          <a:ln w="9525">
            <a:noFill/>
            <a:miter lim="800000"/>
            <a:headEnd/>
            <a:tailEnd/>
          </a:ln>
        </p:spPr>
      </p:pic>
      <p:sp>
        <p:nvSpPr>
          <p:cNvPr id="46083" name="Rectangle 4"/>
          <p:cNvSpPr>
            <a:spLocks noChangeArrowheads="1"/>
          </p:cNvSpPr>
          <p:nvPr/>
        </p:nvSpPr>
        <p:spPr bwMode="auto">
          <a:xfrm>
            <a:off x="3094038" y="6553200"/>
            <a:ext cx="6010275" cy="276225"/>
          </a:xfrm>
          <a:prstGeom prst="rect">
            <a:avLst/>
          </a:prstGeom>
          <a:noFill/>
          <a:ln w="9525">
            <a:noFill/>
            <a:miter lim="800000"/>
            <a:headEnd/>
            <a:tailEnd/>
          </a:ln>
        </p:spPr>
        <p:txBody>
          <a:bodyPr>
            <a:prstTxWarp prst="textNoShape">
              <a:avLst/>
            </a:prstTxWarp>
            <a:spAutoFit/>
          </a:bodyPr>
          <a:lstStyle/>
          <a:p>
            <a:r>
              <a:rPr lang="en-US" sz="1200"/>
              <a:t>http://web.stanford.edu/group/hopes/cgi-bin/wordpress/2011/06/about-glutamate-toxicity/</a:t>
            </a:r>
          </a:p>
        </p:txBody>
      </p:sp>
      <p:sp>
        <p:nvSpPr>
          <p:cNvPr id="46084" name="TextBox 3"/>
          <p:cNvSpPr txBox="1">
            <a:spLocks noChangeArrowheads="1"/>
          </p:cNvSpPr>
          <p:nvPr/>
        </p:nvSpPr>
        <p:spPr bwMode="auto">
          <a:xfrm>
            <a:off x="963613" y="250825"/>
            <a:ext cx="7212012" cy="1016000"/>
          </a:xfrm>
          <a:prstGeom prst="rect">
            <a:avLst/>
          </a:prstGeom>
          <a:noFill/>
          <a:ln w="9525">
            <a:noFill/>
            <a:miter lim="800000"/>
            <a:headEnd/>
            <a:tailEnd/>
          </a:ln>
        </p:spPr>
        <p:txBody>
          <a:bodyPr>
            <a:prstTxWarp prst="textNoShape">
              <a:avLst/>
            </a:prstTxWarp>
            <a:spAutoFit/>
          </a:bodyPr>
          <a:lstStyle/>
          <a:p>
            <a:pPr algn="ctr"/>
            <a:r>
              <a:rPr lang="en-US" sz="3000" b="1">
                <a:solidFill>
                  <a:srgbClr val="FF0000"/>
                </a:solidFill>
              </a:rPr>
              <a:t>Excitotoxicity: How excess of Glutamate may trigger toxic mechanisms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878013" y="1368425"/>
            <a:ext cx="5395912" cy="5127625"/>
          </a:xfrm>
          <a:prstGeom prst="rect">
            <a:avLst/>
          </a:prstGeom>
          <a:noFill/>
          <a:ln w="9525">
            <a:noFill/>
            <a:miter lim="800000"/>
            <a:headEnd/>
            <a:tailEnd/>
          </a:ln>
        </p:spPr>
      </p:pic>
      <p:sp>
        <p:nvSpPr>
          <p:cNvPr id="47107" name="Rectangle 2"/>
          <p:cNvSpPr>
            <a:spLocks noChangeArrowheads="1"/>
          </p:cNvSpPr>
          <p:nvPr/>
        </p:nvSpPr>
        <p:spPr bwMode="auto">
          <a:xfrm>
            <a:off x="3094038" y="6496050"/>
            <a:ext cx="6010275" cy="277813"/>
          </a:xfrm>
          <a:prstGeom prst="rect">
            <a:avLst/>
          </a:prstGeom>
          <a:noFill/>
          <a:ln w="9525">
            <a:noFill/>
            <a:miter lim="800000"/>
            <a:headEnd/>
            <a:tailEnd/>
          </a:ln>
        </p:spPr>
        <p:txBody>
          <a:bodyPr>
            <a:prstTxWarp prst="textNoShape">
              <a:avLst/>
            </a:prstTxWarp>
            <a:spAutoFit/>
          </a:bodyPr>
          <a:lstStyle/>
          <a:p>
            <a:r>
              <a:rPr lang="en-US" sz="1200"/>
              <a:t>http://web.stanford.edu/group/hopes/cgi-bin/wordpress/2011/06/about-glutamate-toxicity/</a:t>
            </a:r>
          </a:p>
        </p:txBody>
      </p:sp>
      <p:sp>
        <p:nvSpPr>
          <p:cNvPr id="47108" name="TextBox 3"/>
          <p:cNvSpPr txBox="1">
            <a:spLocks noChangeArrowheads="1"/>
          </p:cNvSpPr>
          <p:nvPr/>
        </p:nvSpPr>
        <p:spPr bwMode="auto">
          <a:xfrm>
            <a:off x="565150" y="311150"/>
            <a:ext cx="8051800" cy="1016000"/>
          </a:xfrm>
          <a:prstGeom prst="rect">
            <a:avLst/>
          </a:prstGeom>
          <a:noFill/>
          <a:ln w="9525">
            <a:noFill/>
            <a:miter lim="800000"/>
            <a:headEnd/>
            <a:tailEnd/>
          </a:ln>
        </p:spPr>
        <p:txBody>
          <a:bodyPr>
            <a:prstTxWarp prst="textNoShape">
              <a:avLst/>
            </a:prstTxWarp>
            <a:spAutoFit/>
          </a:bodyPr>
          <a:lstStyle/>
          <a:p>
            <a:pPr algn="ctr"/>
            <a:r>
              <a:rPr lang="en-US" sz="3000" b="1">
                <a:solidFill>
                  <a:srgbClr val="FF0000"/>
                </a:solidFill>
              </a:rPr>
              <a:t>Increased Calcium entry secondary to changes in the membrane potential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1442" name="Picture 1"/>
          <p:cNvPicPr>
            <a:picLocks noChangeAspect="1"/>
          </p:cNvPicPr>
          <p:nvPr/>
        </p:nvPicPr>
        <p:blipFill>
          <a:blip r:embed="rId2"/>
          <a:srcRect/>
          <a:stretch>
            <a:fillRect/>
          </a:stretch>
        </p:blipFill>
        <p:spPr bwMode="auto">
          <a:xfrm>
            <a:off x="214313" y="1507890"/>
            <a:ext cx="8715375" cy="4706938"/>
          </a:xfrm>
          <a:prstGeom prst="rect">
            <a:avLst/>
          </a:prstGeom>
          <a:noFill/>
          <a:ln w="9525">
            <a:noFill/>
            <a:miter lim="800000"/>
            <a:headEnd/>
            <a:tailEnd/>
          </a:ln>
        </p:spPr>
      </p:pic>
      <p:pic>
        <p:nvPicPr>
          <p:cNvPr id="61443" name="Picture 2"/>
          <p:cNvPicPr>
            <a:picLocks noChangeAspect="1"/>
          </p:cNvPicPr>
          <p:nvPr/>
        </p:nvPicPr>
        <p:blipFill>
          <a:blip r:embed="rId3"/>
          <a:srcRect/>
          <a:stretch>
            <a:fillRect/>
          </a:stretch>
        </p:blipFill>
        <p:spPr bwMode="auto">
          <a:xfrm>
            <a:off x="214313" y="6207125"/>
            <a:ext cx="8715375" cy="228600"/>
          </a:xfrm>
          <a:prstGeom prst="rect">
            <a:avLst/>
          </a:prstGeom>
          <a:noFill/>
          <a:ln w="9525">
            <a:noFill/>
            <a:miter lim="800000"/>
            <a:headEnd/>
            <a:tailEnd/>
          </a:ln>
        </p:spPr>
      </p:pic>
      <p:sp>
        <p:nvSpPr>
          <p:cNvPr id="61444" name="TextBox 4"/>
          <p:cNvSpPr txBox="1">
            <a:spLocks noChangeArrowheads="1"/>
          </p:cNvSpPr>
          <p:nvPr/>
        </p:nvSpPr>
        <p:spPr bwMode="auto">
          <a:xfrm>
            <a:off x="312738" y="285750"/>
            <a:ext cx="8504237" cy="954107"/>
          </a:xfrm>
          <a:prstGeom prst="rect">
            <a:avLst/>
          </a:prstGeom>
          <a:noFill/>
          <a:ln w="9525">
            <a:noFill/>
            <a:miter lim="800000"/>
            <a:headEnd/>
            <a:tailEnd/>
          </a:ln>
        </p:spPr>
        <p:txBody>
          <a:bodyPr>
            <a:prstTxWarp prst="textNoShape">
              <a:avLst/>
            </a:prstTxWarp>
            <a:spAutoFit/>
          </a:bodyPr>
          <a:lstStyle/>
          <a:p>
            <a:r>
              <a:rPr lang="en-US" sz="2800" b="1" dirty="0">
                <a:solidFill>
                  <a:srgbClr val="FF0000"/>
                </a:solidFill>
              </a:rPr>
              <a:t>Wild type HTT sequesters REST in the </a:t>
            </a:r>
            <a:r>
              <a:rPr lang="en-US" sz="2800" b="1" dirty="0" err="1">
                <a:solidFill>
                  <a:srgbClr val="FF0000"/>
                </a:solidFill>
              </a:rPr>
              <a:t>cytosol</a:t>
            </a:r>
            <a:r>
              <a:rPr lang="en-US" sz="2800" b="1" dirty="0">
                <a:solidFill>
                  <a:srgbClr val="FF0000"/>
                </a:solidFill>
              </a:rPr>
              <a:t> reducing its activity</a:t>
            </a:r>
          </a:p>
        </p:txBody>
      </p:sp>
      <p:cxnSp>
        <p:nvCxnSpPr>
          <p:cNvPr id="8" name="Straight Arrow Connector 7"/>
          <p:cNvCxnSpPr/>
          <p:nvPr/>
        </p:nvCxnSpPr>
        <p:spPr>
          <a:xfrm flipV="1">
            <a:off x="454025" y="3439245"/>
            <a:ext cx="417513" cy="1905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0800000">
            <a:off x="1760538" y="3439245"/>
            <a:ext cx="361950" cy="1588"/>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61447" name="TextBox 10"/>
          <p:cNvSpPr txBox="1">
            <a:spLocks noChangeArrowheads="1"/>
          </p:cNvSpPr>
          <p:nvPr/>
        </p:nvSpPr>
        <p:spPr bwMode="auto">
          <a:xfrm>
            <a:off x="454025" y="2845508"/>
            <a:ext cx="1590675" cy="276225"/>
          </a:xfrm>
          <a:prstGeom prst="rect">
            <a:avLst/>
          </a:prstGeom>
          <a:noFill/>
          <a:ln w="9525">
            <a:noFill/>
            <a:miter lim="800000"/>
            <a:headEnd/>
            <a:tailEnd/>
          </a:ln>
        </p:spPr>
        <p:txBody>
          <a:bodyPr wrap="none">
            <a:prstTxWarp prst="textNoShape">
              <a:avLst/>
            </a:prstTxWarp>
            <a:spAutoFit/>
          </a:bodyPr>
          <a:lstStyle/>
          <a:p>
            <a:r>
              <a:rPr lang="en-US" sz="1200" b="1" dirty="0"/>
              <a:t>Co-repressor platform</a:t>
            </a:r>
          </a:p>
        </p:txBody>
      </p:sp>
      <p:cxnSp>
        <p:nvCxnSpPr>
          <p:cNvPr id="17" name="Straight Arrow Connector 16"/>
          <p:cNvCxnSpPr/>
          <p:nvPr/>
        </p:nvCxnSpPr>
        <p:spPr>
          <a:xfrm rot="5400000" flipH="1" flipV="1">
            <a:off x="372269" y="3648001"/>
            <a:ext cx="725488" cy="561975"/>
          </a:xfrm>
          <a:prstGeom prst="straightConnector1">
            <a:avLst/>
          </a:prstGeom>
          <a:ln w="57150" cap="flat" cmpd="thickThin" algn="ctr">
            <a:solidFill>
              <a:srgbClr val="800000"/>
            </a:solidFill>
            <a:prstDash val="sysDash"/>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1449" name="TextBox 18"/>
          <p:cNvSpPr txBox="1">
            <a:spLocks noChangeArrowheads="1"/>
          </p:cNvSpPr>
          <p:nvPr/>
        </p:nvSpPr>
        <p:spPr bwMode="auto">
          <a:xfrm>
            <a:off x="454025" y="1487488"/>
            <a:ext cx="4505325" cy="277812"/>
          </a:xfrm>
          <a:prstGeom prst="rect">
            <a:avLst/>
          </a:prstGeom>
          <a:noFill/>
          <a:ln w="9525">
            <a:noFill/>
            <a:miter lim="800000"/>
            <a:headEnd/>
            <a:tailEnd/>
          </a:ln>
        </p:spPr>
        <p:txBody>
          <a:bodyPr wrap="none">
            <a:prstTxWarp prst="textNoShape">
              <a:avLst/>
            </a:prstTxWarp>
            <a:spAutoFit/>
          </a:bodyPr>
          <a:lstStyle/>
          <a:p>
            <a:r>
              <a:rPr lang="en-US" sz="1200" b="1"/>
              <a:t>RE1/NRSE= Repressor Element1/neuron restrictive silencer element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2466" name="Picture 1"/>
          <p:cNvPicPr>
            <a:picLocks noChangeAspect="1"/>
          </p:cNvPicPr>
          <p:nvPr/>
        </p:nvPicPr>
        <p:blipFill>
          <a:blip r:embed="rId2"/>
          <a:srcRect/>
          <a:stretch>
            <a:fillRect/>
          </a:stretch>
        </p:blipFill>
        <p:spPr bwMode="auto">
          <a:xfrm>
            <a:off x="4572000" y="6223000"/>
            <a:ext cx="4343400" cy="254000"/>
          </a:xfrm>
          <a:prstGeom prst="rect">
            <a:avLst/>
          </a:prstGeom>
          <a:noFill/>
          <a:ln w="9525">
            <a:noFill/>
            <a:miter lim="800000"/>
            <a:headEnd/>
            <a:tailEnd/>
          </a:ln>
        </p:spPr>
      </p:pic>
      <p:pic>
        <p:nvPicPr>
          <p:cNvPr id="62467" name="Picture 2"/>
          <p:cNvPicPr>
            <a:picLocks noChangeAspect="1"/>
          </p:cNvPicPr>
          <p:nvPr/>
        </p:nvPicPr>
        <p:blipFill>
          <a:blip r:embed="rId3"/>
          <a:srcRect/>
          <a:stretch>
            <a:fillRect/>
          </a:stretch>
        </p:blipFill>
        <p:spPr bwMode="auto">
          <a:xfrm>
            <a:off x="812800" y="1987550"/>
            <a:ext cx="7518400" cy="288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3490" name="Picture 1"/>
          <p:cNvPicPr>
            <a:picLocks noChangeAspect="1"/>
          </p:cNvPicPr>
          <p:nvPr/>
        </p:nvPicPr>
        <p:blipFill>
          <a:blip r:embed="rId2"/>
          <a:srcRect/>
          <a:stretch>
            <a:fillRect/>
          </a:stretch>
        </p:blipFill>
        <p:spPr bwMode="auto">
          <a:xfrm>
            <a:off x="973138" y="1855788"/>
            <a:ext cx="7197725" cy="4002087"/>
          </a:xfrm>
          <a:prstGeom prst="rect">
            <a:avLst/>
          </a:prstGeom>
          <a:noFill/>
          <a:ln w="9525">
            <a:noFill/>
            <a:miter lim="800000"/>
            <a:headEnd/>
            <a:tailEnd/>
          </a:ln>
        </p:spPr>
      </p:pic>
      <p:pic>
        <p:nvPicPr>
          <p:cNvPr id="63491" name="Picture 2"/>
          <p:cNvPicPr>
            <a:picLocks noChangeAspect="1"/>
          </p:cNvPicPr>
          <p:nvPr/>
        </p:nvPicPr>
        <p:blipFill>
          <a:blip r:embed="rId3"/>
          <a:srcRect/>
          <a:stretch>
            <a:fillRect/>
          </a:stretch>
        </p:blipFill>
        <p:spPr bwMode="auto">
          <a:xfrm>
            <a:off x="4572000" y="6513513"/>
            <a:ext cx="4343400" cy="254000"/>
          </a:xfrm>
          <a:prstGeom prst="rect">
            <a:avLst/>
          </a:prstGeom>
          <a:noFill/>
          <a:ln w="9525">
            <a:noFill/>
            <a:miter lim="800000"/>
            <a:headEnd/>
            <a:tailEnd/>
          </a:ln>
        </p:spPr>
      </p:pic>
      <p:sp>
        <p:nvSpPr>
          <p:cNvPr id="63492" name="TextBox 3"/>
          <p:cNvSpPr txBox="1">
            <a:spLocks noChangeArrowheads="1"/>
          </p:cNvSpPr>
          <p:nvPr/>
        </p:nvSpPr>
        <p:spPr bwMode="auto">
          <a:xfrm>
            <a:off x="550863" y="307975"/>
            <a:ext cx="8364537" cy="893763"/>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Knock Down of selective REST complex components positively influences neuronal gene transcription in HD cells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1"/>
          <p:cNvPicPr>
            <a:picLocks noChangeAspect="1"/>
          </p:cNvPicPr>
          <p:nvPr/>
        </p:nvPicPr>
        <p:blipFill>
          <a:blip r:embed="rId2"/>
          <a:srcRect/>
          <a:stretch>
            <a:fillRect/>
          </a:stretch>
        </p:blipFill>
        <p:spPr bwMode="auto">
          <a:xfrm>
            <a:off x="4572000" y="6513513"/>
            <a:ext cx="4343400" cy="254000"/>
          </a:xfrm>
          <a:prstGeom prst="rect">
            <a:avLst/>
          </a:prstGeom>
          <a:noFill/>
          <a:ln w="9525">
            <a:noFill/>
            <a:miter lim="800000"/>
            <a:headEnd/>
            <a:tailEnd/>
          </a:ln>
        </p:spPr>
      </p:pic>
      <p:pic>
        <p:nvPicPr>
          <p:cNvPr id="66563" name="Picture 2"/>
          <p:cNvPicPr>
            <a:picLocks noChangeAspect="1"/>
          </p:cNvPicPr>
          <p:nvPr/>
        </p:nvPicPr>
        <p:blipFill>
          <a:blip r:embed="rId3"/>
          <a:srcRect/>
          <a:stretch>
            <a:fillRect/>
          </a:stretch>
        </p:blipFill>
        <p:spPr bwMode="auto">
          <a:xfrm>
            <a:off x="0" y="1428750"/>
            <a:ext cx="9144000" cy="2725738"/>
          </a:xfrm>
          <a:prstGeom prst="rect">
            <a:avLst/>
          </a:prstGeom>
          <a:noFill/>
          <a:ln w="9525">
            <a:noFill/>
            <a:miter lim="800000"/>
            <a:headEnd/>
            <a:tailEnd/>
          </a:ln>
        </p:spPr>
      </p:pic>
      <p:pic>
        <p:nvPicPr>
          <p:cNvPr id="66564" name="Picture 3"/>
          <p:cNvPicPr>
            <a:picLocks noChangeAspect="1"/>
          </p:cNvPicPr>
          <p:nvPr/>
        </p:nvPicPr>
        <p:blipFill>
          <a:blip r:embed="rId4"/>
          <a:srcRect/>
          <a:stretch>
            <a:fillRect/>
          </a:stretch>
        </p:blipFill>
        <p:spPr bwMode="auto">
          <a:xfrm>
            <a:off x="1054100" y="4203700"/>
            <a:ext cx="3517900" cy="2309813"/>
          </a:xfrm>
          <a:prstGeom prst="rect">
            <a:avLst/>
          </a:prstGeom>
          <a:noFill/>
          <a:ln w="9525">
            <a:noFill/>
            <a:miter lim="800000"/>
            <a:headEnd/>
            <a:tailEnd/>
          </a:ln>
        </p:spPr>
      </p:pic>
      <p:sp>
        <p:nvSpPr>
          <p:cNvPr id="66565" name="TextBox 4"/>
          <p:cNvSpPr txBox="1">
            <a:spLocks noChangeArrowheads="1"/>
          </p:cNvSpPr>
          <p:nvPr/>
        </p:nvSpPr>
        <p:spPr bwMode="auto">
          <a:xfrm>
            <a:off x="374650" y="233363"/>
            <a:ext cx="8396288" cy="892175"/>
          </a:xfrm>
          <a:prstGeom prst="rect">
            <a:avLst/>
          </a:prstGeom>
          <a:noFill/>
          <a:ln w="9525">
            <a:noFill/>
            <a:miter lim="800000"/>
            <a:headEnd/>
            <a:tailEnd/>
          </a:ln>
        </p:spPr>
        <p:txBody>
          <a:bodyPr>
            <a:prstTxWarp prst="textNoShape">
              <a:avLst/>
            </a:prstTxWarp>
            <a:spAutoFit/>
          </a:bodyPr>
          <a:lstStyle/>
          <a:p>
            <a:pPr algn="ctr"/>
            <a:r>
              <a:rPr lang="en-US" sz="2600" b="1" dirty="0">
                <a:solidFill>
                  <a:srgbClr val="FF0000"/>
                </a:solidFill>
              </a:rPr>
              <a:t>C91 stimulates endogenous BDNF transcription in HD cells (</a:t>
            </a:r>
            <a:r>
              <a:rPr lang="en-US" sz="2600" b="1" dirty="0" err="1">
                <a:solidFill>
                  <a:srgbClr val="FF0000"/>
                </a:solidFill>
              </a:rPr>
              <a:t>mut</a:t>
            </a:r>
            <a:r>
              <a:rPr lang="en-US" sz="2600" b="1" dirty="0">
                <a:solidFill>
                  <a:srgbClr val="FF0000"/>
                </a:solidFill>
              </a:rPr>
              <a:t> </a:t>
            </a:r>
            <a:r>
              <a:rPr lang="en-US" sz="2600" b="1" dirty="0" err="1">
                <a:solidFill>
                  <a:srgbClr val="FF0000"/>
                </a:solidFill>
              </a:rPr>
              <a:t>htt</a:t>
            </a:r>
            <a:r>
              <a:rPr lang="en-US" sz="2600" b="1" dirty="0">
                <a:solidFill>
                  <a:srgbClr val="FF0000"/>
                </a:solidFill>
              </a:rPr>
              <a:t> KI)</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7586" name="Picture 1"/>
          <p:cNvPicPr>
            <a:picLocks noChangeAspect="1"/>
          </p:cNvPicPr>
          <p:nvPr/>
        </p:nvPicPr>
        <p:blipFill>
          <a:blip r:embed="rId2"/>
          <a:srcRect/>
          <a:stretch>
            <a:fillRect/>
          </a:stretch>
        </p:blipFill>
        <p:spPr bwMode="auto">
          <a:xfrm>
            <a:off x="4572000" y="6513513"/>
            <a:ext cx="4343400" cy="254000"/>
          </a:xfrm>
          <a:prstGeom prst="rect">
            <a:avLst/>
          </a:prstGeom>
          <a:noFill/>
          <a:ln w="9525">
            <a:noFill/>
            <a:miter lim="800000"/>
            <a:headEnd/>
            <a:tailEnd/>
          </a:ln>
        </p:spPr>
      </p:pic>
      <p:pic>
        <p:nvPicPr>
          <p:cNvPr id="67587" name="Picture 2"/>
          <p:cNvPicPr>
            <a:picLocks noChangeAspect="1"/>
          </p:cNvPicPr>
          <p:nvPr/>
        </p:nvPicPr>
        <p:blipFill>
          <a:blip r:embed="rId3"/>
          <a:srcRect/>
          <a:stretch>
            <a:fillRect/>
          </a:stretch>
        </p:blipFill>
        <p:spPr bwMode="auto">
          <a:xfrm>
            <a:off x="750888" y="1166813"/>
            <a:ext cx="7613650" cy="4821237"/>
          </a:xfrm>
          <a:prstGeom prst="rect">
            <a:avLst/>
          </a:prstGeom>
          <a:noFill/>
          <a:ln w="9525">
            <a:noFill/>
            <a:miter lim="800000"/>
            <a:headEnd/>
            <a:tailEnd/>
          </a:ln>
        </p:spPr>
      </p:pic>
      <p:sp>
        <p:nvSpPr>
          <p:cNvPr id="67588" name="TextBox 3"/>
          <p:cNvSpPr txBox="1">
            <a:spLocks noChangeArrowheads="1"/>
          </p:cNvSpPr>
          <p:nvPr/>
        </p:nvSpPr>
        <p:spPr bwMode="auto">
          <a:xfrm>
            <a:off x="346075" y="417513"/>
            <a:ext cx="8401050" cy="492125"/>
          </a:xfrm>
          <a:prstGeom prst="rect">
            <a:avLst/>
          </a:prstGeom>
          <a:noFill/>
          <a:ln w="9525">
            <a:noFill/>
            <a:miter lim="800000"/>
            <a:headEnd/>
            <a:tailEnd/>
          </a:ln>
        </p:spPr>
        <p:txBody>
          <a:bodyPr wrap="none">
            <a:prstTxWarp prst="textNoShape">
              <a:avLst/>
            </a:prstTxWarp>
            <a:spAutoFit/>
          </a:bodyPr>
          <a:lstStyle/>
          <a:p>
            <a:r>
              <a:rPr lang="en-US" sz="2600" b="1" dirty="0">
                <a:solidFill>
                  <a:srgbClr val="FF0000"/>
                </a:solidFill>
              </a:rPr>
              <a:t>C91 redistributes mSIN3b out of the nucleus,  to the </a:t>
            </a:r>
            <a:r>
              <a:rPr lang="en-US" sz="2600" b="1" dirty="0" err="1">
                <a:solidFill>
                  <a:srgbClr val="FF0000"/>
                </a:solidFill>
              </a:rPr>
              <a:t>cytosol</a:t>
            </a:r>
            <a:endParaRPr lang="en-US" sz="2600"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4" name="Picture 3"/>
          <p:cNvPicPr>
            <a:picLocks noChangeAspect="1"/>
          </p:cNvPicPr>
          <p:nvPr/>
        </p:nvPicPr>
        <p:blipFill>
          <a:blip r:embed="rId2"/>
          <a:srcRect/>
          <a:stretch>
            <a:fillRect/>
          </a:stretch>
        </p:blipFill>
        <p:spPr bwMode="auto">
          <a:xfrm>
            <a:off x="165100" y="6492875"/>
            <a:ext cx="8890000" cy="244475"/>
          </a:xfrm>
          <a:prstGeom prst="rect">
            <a:avLst/>
          </a:prstGeom>
          <a:noFill/>
          <a:ln w="9525">
            <a:noFill/>
            <a:miter lim="800000"/>
            <a:headEnd/>
            <a:tailEnd/>
          </a:ln>
        </p:spPr>
      </p:pic>
      <p:sp>
        <p:nvSpPr>
          <p:cNvPr id="51205" name="TextBox 4"/>
          <p:cNvSpPr txBox="1">
            <a:spLocks noChangeArrowheads="1"/>
          </p:cNvSpPr>
          <p:nvPr/>
        </p:nvSpPr>
        <p:spPr bwMode="auto">
          <a:xfrm>
            <a:off x="933680" y="357188"/>
            <a:ext cx="7276639" cy="954107"/>
          </a:xfrm>
          <a:prstGeom prst="rect">
            <a:avLst/>
          </a:prstGeom>
          <a:noFill/>
          <a:ln w="9525">
            <a:noFill/>
            <a:miter lim="800000"/>
            <a:headEnd/>
            <a:tailEnd/>
          </a:ln>
        </p:spPr>
        <p:txBody>
          <a:bodyPr wrap="none">
            <a:prstTxWarp prst="textNoShape">
              <a:avLst/>
            </a:prstTxWarp>
            <a:spAutoFit/>
          </a:bodyPr>
          <a:lstStyle/>
          <a:p>
            <a:pPr algn="ctr"/>
            <a:r>
              <a:rPr lang="en-US" sz="3000" b="1" dirty="0">
                <a:solidFill>
                  <a:srgbClr val="FF0000"/>
                </a:solidFill>
              </a:rPr>
              <a:t> REST interacts with wt HTT in NON-HD cells. </a:t>
            </a:r>
          </a:p>
          <a:p>
            <a:pPr algn="ctr"/>
            <a:r>
              <a:rPr lang="en-US" sz="2600" b="1" dirty="0">
                <a:solidFill>
                  <a:srgbClr val="000090"/>
                </a:solidFill>
              </a:rPr>
              <a:t>In HD, REST interacts with HTT to a lesser extent.</a:t>
            </a:r>
          </a:p>
        </p:txBody>
      </p:sp>
      <p:pic>
        <p:nvPicPr>
          <p:cNvPr id="6" name="Picture 5"/>
          <p:cNvPicPr>
            <a:picLocks noChangeAspect="1"/>
          </p:cNvPicPr>
          <p:nvPr/>
        </p:nvPicPr>
        <p:blipFill>
          <a:blip r:embed="rId3"/>
          <a:stretch>
            <a:fillRect/>
          </a:stretch>
        </p:blipFill>
        <p:spPr>
          <a:xfrm>
            <a:off x="109280" y="1585454"/>
            <a:ext cx="8890000" cy="4896482"/>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smtClean="0">
                <a:hlinkClick r:id="rId2"/>
              </a:rPr>
              <a:t>http://www.youtube.com/watch?v=KP7DaxZy7FY</a:t>
            </a:r>
            <a:r>
              <a:rPr lang="en-US" dirty="0" smtClean="0"/>
              <a:t> min 1</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6" name="Picture 1"/>
          <p:cNvPicPr>
            <a:picLocks noChangeAspect="1"/>
          </p:cNvPicPr>
          <p:nvPr/>
        </p:nvPicPr>
        <p:blipFill>
          <a:blip r:embed="rId2"/>
          <a:srcRect/>
          <a:stretch>
            <a:fillRect/>
          </a:stretch>
        </p:blipFill>
        <p:spPr bwMode="auto">
          <a:xfrm>
            <a:off x="673100" y="1509973"/>
            <a:ext cx="7872413" cy="4251325"/>
          </a:xfrm>
          <a:prstGeom prst="rect">
            <a:avLst/>
          </a:prstGeom>
          <a:noFill/>
          <a:ln w="9525">
            <a:noFill/>
            <a:miter lim="800000"/>
            <a:headEnd/>
            <a:tailEnd/>
          </a:ln>
        </p:spPr>
      </p:pic>
      <p:pic>
        <p:nvPicPr>
          <p:cNvPr id="52227" name="Picture 2"/>
          <p:cNvPicPr>
            <a:picLocks noChangeAspect="1"/>
          </p:cNvPicPr>
          <p:nvPr/>
        </p:nvPicPr>
        <p:blipFill>
          <a:blip r:embed="rId3"/>
          <a:srcRect/>
          <a:stretch>
            <a:fillRect/>
          </a:stretch>
        </p:blipFill>
        <p:spPr bwMode="auto">
          <a:xfrm>
            <a:off x="214313" y="6207125"/>
            <a:ext cx="8715375" cy="228600"/>
          </a:xfrm>
          <a:prstGeom prst="rect">
            <a:avLst/>
          </a:prstGeom>
          <a:noFill/>
          <a:ln w="9525">
            <a:noFill/>
            <a:miter lim="800000"/>
            <a:headEnd/>
            <a:tailEnd/>
          </a:ln>
        </p:spPr>
      </p:pic>
      <p:sp>
        <p:nvSpPr>
          <p:cNvPr id="52228" name="TextBox 4"/>
          <p:cNvSpPr txBox="1">
            <a:spLocks noChangeArrowheads="1"/>
          </p:cNvSpPr>
          <p:nvPr/>
        </p:nvSpPr>
        <p:spPr bwMode="auto">
          <a:xfrm>
            <a:off x="373464" y="285751"/>
            <a:ext cx="8469313" cy="1015663"/>
          </a:xfrm>
          <a:prstGeom prst="rect">
            <a:avLst/>
          </a:prstGeom>
          <a:noFill/>
          <a:ln w="9525">
            <a:noFill/>
            <a:miter lim="800000"/>
            <a:headEnd/>
            <a:tailEnd/>
          </a:ln>
        </p:spPr>
        <p:txBody>
          <a:bodyPr wrap="square">
            <a:prstTxWarp prst="textNoShape">
              <a:avLst/>
            </a:prstTxWarp>
            <a:spAutoFit/>
          </a:bodyPr>
          <a:lstStyle/>
          <a:p>
            <a:pPr algn="ctr"/>
            <a:r>
              <a:rPr lang="en-US" sz="3000" b="1" dirty="0">
                <a:solidFill>
                  <a:srgbClr val="FF0000"/>
                </a:solidFill>
              </a:rPr>
              <a:t>Wild type HTT sequesters REST in the </a:t>
            </a:r>
            <a:r>
              <a:rPr lang="en-US" sz="3000" b="1" dirty="0" err="1">
                <a:solidFill>
                  <a:srgbClr val="FF0000"/>
                </a:solidFill>
              </a:rPr>
              <a:t>cytosol</a:t>
            </a:r>
            <a:r>
              <a:rPr lang="en-US" sz="3000" b="1" dirty="0" smtClean="0">
                <a:solidFill>
                  <a:srgbClr val="FF0000"/>
                </a:solidFill>
              </a:rPr>
              <a:t> </a:t>
            </a:r>
          </a:p>
          <a:p>
            <a:pPr algn="ctr"/>
            <a:r>
              <a:rPr lang="en-US" sz="3000" b="1" dirty="0" smtClean="0">
                <a:solidFill>
                  <a:srgbClr val="FF0000"/>
                </a:solidFill>
              </a:rPr>
              <a:t>reducing </a:t>
            </a:r>
            <a:r>
              <a:rPr lang="en-US" sz="3000" b="1" dirty="0">
                <a:solidFill>
                  <a:srgbClr val="FF0000"/>
                </a:solidFill>
              </a:rPr>
              <a:t>its activity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57200" y="1798638"/>
            <a:ext cx="8313738" cy="1384300"/>
          </a:xfrm>
          <a:prstGeom prst="rect">
            <a:avLst/>
          </a:prstGeom>
          <a:noFill/>
          <a:ln w="9525">
            <a:noFill/>
            <a:miter lim="800000"/>
            <a:headEnd/>
            <a:tailEnd/>
          </a:ln>
        </p:spPr>
        <p:txBody>
          <a:bodyPr wrap="none">
            <a:prstTxWarp prst="textNoShape">
              <a:avLst/>
            </a:prstTxWarp>
            <a:spAutoFit/>
          </a:bodyPr>
          <a:lstStyle/>
          <a:p>
            <a:pPr algn="ctr"/>
            <a:r>
              <a:rPr lang="en-US" sz="2800" b="1">
                <a:solidFill>
                  <a:srgbClr val="FF0000"/>
                </a:solidFill>
              </a:rPr>
              <a:t>Pathogenic mechanisms of mutant PolyQ huntingtin:</a:t>
            </a:r>
          </a:p>
          <a:p>
            <a:pPr algn="ctr"/>
            <a:endParaRPr lang="en-US" sz="2800" b="1">
              <a:solidFill>
                <a:srgbClr val="FF0000"/>
              </a:solidFill>
            </a:endParaRPr>
          </a:p>
          <a:p>
            <a:pPr algn="ctr"/>
            <a:r>
              <a:rPr lang="en-US" sz="2800" b="1">
                <a:solidFill>
                  <a:srgbClr val="FF0000"/>
                </a:solidFill>
              </a:rPr>
              <a:t>Mitochondrial dysfunction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52400" y="974725"/>
            <a:ext cx="8855075" cy="1917700"/>
          </a:xfrm>
          <a:prstGeom prst="rect">
            <a:avLst/>
          </a:prstGeom>
          <a:noFill/>
          <a:ln w="9525">
            <a:noFill/>
            <a:miter lim="800000"/>
            <a:headEnd/>
            <a:tailEnd/>
          </a:ln>
        </p:spPr>
        <p:txBody>
          <a:bodyPr>
            <a:prstTxWarp prst="textNoShape">
              <a:avLst/>
            </a:prstTxWarp>
            <a:spAutoFit/>
          </a:bodyPr>
          <a:lstStyle/>
          <a:p>
            <a:r>
              <a:rPr lang="en-US" b="1"/>
              <a:t>Membrane Potential:</a:t>
            </a:r>
            <a:r>
              <a:rPr lang="en-US"/>
              <a:t> Difference in the voltage between the two sides of a membrane, caused by an influx and efflux of ions to and from a cell or neuron and an organelle. In the mitochondrion, the membrane potential is caused in particular by exchange of Ca</a:t>
            </a:r>
            <a:r>
              <a:rPr lang="en-US" baseline="30000"/>
              <a:t>++</a:t>
            </a:r>
            <a:r>
              <a:rPr lang="en-US"/>
              <a:t> ions between the mitochondrion and the cytosol. </a:t>
            </a:r>
          </a:p>
        </p:txBody>
      </p:sp>
      <p:pic>
        <p:nvPicPr>
          <p:cNvPr id="37891" name="Picture 3"/>
          <p:cNvPicPr>
            <a:picLocks noChangeAspect="1" noChangeArrowheads="1"/>
          </p:cNvPicPr>
          <p:nvPr/>
        </p:nvPicPr>
        <p:blipFill>
          <a:blip r:embed="rId2"/>
          <a:srcRect/>
          <a:stretch>
            <a:fillRect/>
          </a:stretch>
        </p:blipFill>
        <p:spPr bwMode="auto">
          <a:xfrm>
            <a:off x="4038600" y="3048000"/>
            <a:ext cx="4495800" cy="3336925"/>
          </a:xfrm>
          <a:prstGeom prst="rect">
            <a:avLst/>
          </a:prstGeom>
          <a:noFill/>
          <a:ln w="9525">
            <a:noFill/>
            <a:miter lim="800000"/>
            <a:headEnd/>
            <a:tailEnd/>
          </a:ln>
        </p:spPr>
      </p:pic>
      <p:sp>
        <p:nvSpPr>
          <p:cNvPr id="37892" name="Text Box 4"/>
          <p:cNvSpPr txBox="1">
            <a:spLocks noChangeArrowheads="1"/>
          </p:cNvSpPr>
          <p:nvPr/>
        </p:nvSpPr>
        <p:spPr bwMode="auto">
          <a:xfrm>
            <a:off x="4164013" y="4800600"/>
            <a:ext cx="788987" cy="457200"/>
          </a:xfrm>
          <a:prstGeom prst="rect">
            <a:avLst/>
          </a:prstGeom>
          <a:noFill/>
          <a:ln w="9525">
            <a:noFill/>
            <a:miter lim="800000"/>
            <a:headEnd/>
            <a:tailEnd/>
          </a:ln>
        </p:spPr>
        <p:txBody>
          <a:bodyPr wrap="none">
            <a:prstTxWarp prst="textNoShape">
              <a:avLst/>
            </a:prstTxWarp>
            <a:spAutoFit/>
          </a:bodyPr>
          <a:lstStyle/>
          <a:p>
            <a:r>
              <a:rPr lang="en-US" b="1"/>
              <a:t>Ca</a:t>
            </a:r>
            <a:r>
              <a:rPr lang="en-US" b="1" baseline="30000"/>
              <a:t>++</a:t>
            </a:r>
            <a:endParaRPr lang="en-US" b="1"/>
          </a:p>
        </p:txBody>
      </p:sp>
      <p:sp>
        <p:nvSpPr>
          <p:cNvPr id="37893" name="Line 5"/>
          <p:cNvSpPr>
            <a:spLocks noChangeShapeType="1"/>
          </p:cNvSpPr>
          <p:nvPr/>
        </p:nvSpPr>
        <p:spPr bwMode="auto">
          <a:xfrm>
            <a:off x="4114800" y="5181600"/>
            <a:ext cx="914400"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37894" name="Line 6"/>
          <p:cNvSpPr>
            <a:spLocks noChangeShapeType="1"/>
          </p:cNvSpPr>
          <p:nvPr/>
        </p:nvSpPr>
        <p:spPr bwMode="auto">
          <a:xfrm rot="-10776127">
            <a:off x="4114800" y="5257800"/>
            <a:ext cx="914400"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37895" name="Text Box 7"/>
          <p:cNvSpPr txBox="1">
            <a:spLocks noChangeArrowheads="1"/>
          </p:cNvSpPr>
          <p:nvPr/>
        </p:nvSpPr>
        <p:spPr bwMode="auto">
          <a:xfrm>
            <a:off x="4191000" y="5181600"/>
            <a:ext cx="788988" cy="457200"/>
          </a:xfrm>
          <a:prstGeom prst="rect">
            <a:avLst/>
          </a:prstGeom>
          <a:noFill/>
          <a:ln w="9525">
            <a:noFill/>
            <a:miter lim="800000"/>
            <a:headEnd/>
            <a:tailEnd/>
          </a:ln>
        </p:spPr>
        <p:txBody>
          <a:bodyPr wrap="none">
            <a:prstTxWarp prst="textNoShape">
              <a:avLst/>
            </a:prstTxWarp>
            <a:spAutoFit/>
          </a:bodyPr>
          <a:lstStyle/>
          <a:p>
            <a:r>
              <a:rPr lang="en-US" b="1"/>
              <a:t>Ca</a:t>
            </a:r>
            <a:r>
              <a:rPr lang="en-US" b="1" baseline="30000"/>
              <a:t>++</a:t>
            </a:r>
            <a:endParaRPr lang="en-US" b="1"/>
          </a:p>
        </p:txBody>
      </p:sp>
      <p:sp>
        <p:nvSpPr>
          <p:cNvPr id="37896" name="AutoShape 8"/>
          <p:cNvSpPr>
            <a:spLocks noChangeArrowheads="1"/>
          </p:cNvSpPr>
          <p:nvPr/>
        </p:nvSpPr>
        <p:spPr bwMode="auto">
          <a:xfrm>
            <a:off x="4648200" y="5457825"/>
            <a:ext cx="381000" cy="76200"/>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37897" name="AutoShape 9"/>
          <p:cNvSpPr>
            <a:spLocks noChangeArrowheads="1"/>
          </p:cNvSpPr>
          <p:nvPr/>
        </p:nvSpPr>
        <p:spPr bwMode="auto">
          <a:xfrm>
            <a:off x="4886325" y="5581650"/>
            <a:ext cx="381000" cy="76200"/>
          </a:xfrm>
          <a:prstGeom prst="roundRect">
            <a:avLst>
              <a:gd name="adj" fmla="val 16667"/>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37898" name="Text Box 10"/>
          <p:cNvSpPr txBox="1">
            <a:spLocks noChangeArrowheads="1"/>
          </p:cNvSpPr>
          <p:nvPr/>
        </p:nvSpPr>
        <p:spPr bwMode="auto">
          <a:xfrm>
            <a:off x="136525" y="2879725"/>
            <a:ext cx="4979988" cy="457200"/>
          </a:xfrm>
          <a:prstGeom prst="rect">
            <a:avLst/>
          </a:prstGeom>
          <a:noFill/>
          <a:ln w="9525">
            <a:noFill/>
            <a:miter lim="800000"/>
            <a:headEnd/>
            <a:tailEnd/>
          </a:ln>
        </p:spPr>
        <p:txBody>
          <a:bodyPr wrap="none">
            <a:prstTxWarp prst="textNoShape">
              <a:avLst/>
            </a:prstTxWarp>
            <a:spAutoFit/>
          </a:bodyPr>
          <a:lstStyle/>
          <a:p>
            <a:r>
              <a:rPr lang="en-US" b="1"/>
              <a:t>PTPs: Permeability Transition Pores</a:t>
            </a:r>
          </a:p>
        </p:txBody>
      </p:sp>
      <p:sp>
        <p:nvSpPr>
          <p:cNvPr id="37899" name="Rectangle 11"/>
          <p:cNvSpPr>
            <a:spLocks noChangeArrowheads="1"/>
          </p:cNvSpPr>
          <p:nvPr/>
        </p:nvSpPr>
        <p:spPr bwMode="auto">
          <a:xfrm>
            <a:off x="4795838" y="5607050"/>
            <a:ext cx="566737" cy="336550"/>
          </a:xfrm>
          <a:prstGeom prst="rect">
            <a:avLst/>
          </a:prstGeom>
          <a:noFill/>
          <a:ln w="9525">
            <a:noFill/>
            <a:miter lim="800000"/>
            <a:headEnd/>
            <a:tailEnd/>
          </a:ln>
        </p:spPr>
        <p:txBody>
          <a:bodyPr wrap="none">
            <a:prstTxWarp prst="textNoShape">
              <a:avLst/>
            </a:prstTxWarp>
            <a:spAutoFit/>
          </a:bodyPr>
          <a:lstStyle/>
          <a:p>
            <a:r>
              <a:rPr lang="en-US" sz="1600" b="1"/>
              <a:t>PTP</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4624388" y="2222500"/>
            <a:ext cx="3986212" cy="2882900"/>
          </a:xfrm>
          <a:prstGeom prst="rect">
            <a:avLst/>
          </a:prstGeom>
          <a:noFill/>
          <a:ln w="9525">
            <a:noFill/>
            <a:miter lim="800000"/>
            <a:headEnd/>
            <a:tailEnd/>
          </a:ln>
        </p:spPr>
      </p:pic>
      <p:sp>
        <p:nvSpPr>
          <p:cNvPr id="38915" name="Text Box 3"/>
          <p:cNvSpPr txBox="1">
            <a:spLocks noChangeArrowheads="1"/>
          </p:cNvSpPr>
          <p:nvPr/>
        </p:nvSpPr>
        <p:spPr bwMode="auto">
          <a:xfrm>
            <a:off x="6324600" y="6172200"/>
            <a:ext cx="26670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1"/>
              <a:t>Panov et al., 2002</a:t>
            </a:r>
          </a:p>
        </p:txBody>
      </p:sp>
      <p:sp>
        <p:nvSpPr>
          <p:cNvPr id="38916" name="Text Box 4"/>
          <p:cNvSpPr txBox="1">
            <a:spLocks noChangeArrowheads="1"/>
          </p:cNvSpPr>
          <p:nvPr/>
        </p:nvSpPr>
        <p:spPr bwMode="auto">
          <a:xfrm>
            <a:off x="838200" y="457200"/>
            <a:ext cx="7696200" cy="1015663"/>
          </a:xfrm>
          <a:prstGeom prst="rect">
            <a:avLst/>
          </a:prstGeom>
          <a:noFill/>
          <a:ln w="9525">
            <a:noFill/>
            <a:miter lim="800000"/>
            <a:headEnd/>
            <a:tailEnd/>
          </a:ln>
        </p:spPr>
        <p:txBody>
          <a:bodyPr>
            <a:prstTxWarp prst="textNoShape">
              <a:avLst/>
            </a:prstTxWarp>
            <a:spAutoFit/>
          </a:bodyPr>
          <a:lstStyle/>
          <a:p>
            <a:pPr algn="ctr"/>
            <a:r>
              <a:rPr lang="en-US" sz="3000" b="1" dirty="0">
                <a:solidFill>
                  <a:srgbClr val="FF0000"/>
                </a:solidFill>
              </a:rPr>
              <a:t>Membrane potential and calcium levels are reduced in HD mitochondria</a:t>
            </a:r>
          </a:p>
        </p:txBody>
      </p:sp>
      <p:pic>
        <p:nvPicPr>
          <p:cNvPr id="38917" name="Picture 4"/>
          <p:cNvPicPr>
            <a:picLocks noChangeAspect="1"/>
          </p:cNvPicPr>
          <p:nvPr/>
        </p:nvPicPr>
        <p:blipFill>
          <a:blip r:embed="rId3"/>
          <a:srcRect/>
          <a:stretch>
            <a:fillRect/>
          </a:stretch>
        </p:blipFill>
        <p:spPr bwMode="auto">
          <a:xfrm>
            <a:off x="457200" y="2209800"/>
            <a:ext cx="3746500" cy="2882900"/>
          </a:xfrm>
          <a:prstGeom prst="rect">
            <a:avLst/>
          </a:prstGeom>
          <a:noFill/>
          <a:ln w="9525">
            <a:noFill/>
            <a:miter lim="800000"/>
            <a:headEnd/>
            <a:tailEnd/>
          </a:ln>
        </p:spPr>
      </p:pic>
      <p:sp>
        <p:nvSpPr>
          <p:cNvPr id="38918" name="TextBox 5"/>
          <p:cNvSpPr txBox="1">
            <a:spLocks noChangeArrowheads="1"/>
          </p:cNvSpPr>
          <p:nvPr/>
        </p:nvSpPr>
        <p:spPr bwMode="auto">
          <a:xfrm>
            <a:off x="4068763" y="5181600"/>
            <a:ext cx="1570037" cy="369888"/>
          </a:xfrm>
          <a:prstGeom prst="rect">
            <a:avLst/>
          </a:prstGeom>
          <a:noFill/>
          <a:ln w="9525">
            <a:noFill/>
            <a:miter lim="800000"/>
            <a:headEnd/>
            <a:tailEnd/>
          </a:ln>
        </p:spPr>
        <p:txBody>
          <a:bodyPr wrap="none">
            <a:prstTxWarp prst="textNoShape">
              <a:avLst/>
            </a:prstTxWarp>
            <a:spAutoFit/>
          </a:bodyPr>
          <a:lstStyle/>
          <a:p>
            <a:r>
              <a:rPr lang="en-US" sz="1800" b="1"/>
              <a:t>Lymphoblasts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TotalTime>
  <Words>1278</Words>
  <Application>Microsoft Macintosh PowerPoint</Application>
  <PresentationFormat>On-screen Show (4:3)</PresentationFormat>
  <Paragraphs>145</Paragraphs>
  <Slides>50</Slides>
  <Notes>1</Notes>
  <HiddenSlides>0</HiddenSlides>
  <MMClips>0</MMClips>
  <ScaleCrop>false</ScaleCrop>
  <HeadingPairs>
    <vt:vector size="4" baseType="variant">
      <vt:variant>
        <vt:lpstr>Design Template</vt:lpstr>
      </vt:variant>
      <vt:variant>
        <vt:i4>1</vt:i4>
      </vt:variant>
      <vt:variant>
        <vt:lpstr>Slide Titles</vt:lpstr>
      </vt:variant>
      <vt:variant>
        <vt:i4>50</vt:i4>
      </vt:variant>
    </vt:vector>
  </HeadingPairs>
  <TitlesOfParts>
    <vt:vector size="51" baseType="lpstr">
      <vt:lpstr>Office Theme</vt:lpstr>
      <vt:lpstr>February 25th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 Pastorino</dc:creator>
  <cp:lastModifiedBy>Lucia Pastorino</cp:lastModifiedBy>
  <cp:revision>17</cp:revision>
  <dcterms:created xsi:type="dcterms:W3CDTF">2015-02-25T04:00:04Z</dcterms:created>
  <dcterms:modified xsi:type="dcterms:W3CDTF">2015-02-25T04:07:15Z</dcterms:modified>
</cp:coreProperties>
</file>